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8" r:id="rId2"/>
    <p:sldId id="259" r:id="rId3"/>
    <p:sldId id="260" r:id="rId4"/>
    <p:sldId id="261" r:id="rId5"/>
    <p:sldId id="262" r:id="rId6"/>
    <p:sldId id="263" r:id="rId7"/>
    <p:sldId id="265" r:id="rId8"/>
    <p:sldId id="266" r:id="rId9"/>
    <p:sldId id="267"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Raleway" pitchFamily="2" charset="0"/>
      <p:regular r:id="rId16"/>
      <p:bold r:id="rId17"/>
    </p:embeddedFont>
    <p:embeddedFont>
      <p:font typeface="Roboto" panose="02000000000000000000" pitchFamily="2" charset="0"/>
      <p:regular r:id="rId18"/>
      <p:bold r:id="rId19"/>
      <p: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0" d="100"/>
          <a:sy n="50" d="100"/>
        </p:scale>
        <p:origin x="54"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261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txBody>
          <a:bodyPr/>
          <a:lstStyle/>
          <a:p>
            <a:endParaRPr lang="en-US"/>
          </a:p>
        </p:txBody>
      </p:sp>
      <p:sp>
        <p:nvSpPr>
          <p:cNvPr id="3" name="Shape 1"/>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7197"/>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Artificial Intelligence: Product Recommendation System</a:t>
            </a:r>
            <a:endParaRPr lang="en-US" sz="4450" dirty="0"/>
          </a:p>
        </p:txBody>
      </p:sp>
      <p:sp>
        <p:nvSpPr>
          <p:cNvPr id="4" name="Text 1"/>
          <p:cNvSpPr/>
          <p:nvPr/>
        </p:nvSpPr>
        <p:spPr>
          <a:xfrm>
            <a:off x="7937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This presentation details the development and analysis of an AI-based product recommendation system, designed to enhance user experience and drive sales within e-commerce platforms.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188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Introduction: The Power of AI in E-commerce</a:t>
            </a:r>
            <a:endParaRPr lang="en-US" sz="4450" dirty="0"/>
          </a:p>
        </p:txBody>
      </p:sp>
      <p:sp>
        <p:nvSpPr>
          <p:cNvPr id="4" name="Text 1"/>
          <p:cNvSpPr/>
          <p:nvPr/>
        </p:nvSpPr>
        <p:spPr>
          <a:xfrm>
            <a:off x="793790" y="2569607"/>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3C3939"/>
                </a:solidFill>
                <a:latin typeface="Roboto" pitchFamily="34" charset="0"/>
                <a:ea typeface="Roboto" pitchFamily="34" charset="-122"/>
                <a:cs typeface="Roboto" pitchFamily="34" charset="-120"/>
              </a:rPr>
              <a:t>Artificial intelligence is rapidly transforming various sectors, including e-commerce, by enabling sophisticated data processing and decision-making. At its core, AI learns from data patterns to deliver tailored experiences. The concept, tracing back to ancient Greek philosophers and the Renaissance, has evolved significantly, moving from early symbolic AI to data-driven machine learning, as highlighted by Google researchers. This evolution underscores the "unreasonable effectiveness of data" in shaping modern AI applications.</a:t>
            </a:r>
            <a:endParaRPr lang="en-US" sz="1750" dirty="0"/>
          </a:p>
        </p:txBody>
      </p:sp>
      <p:sp>
        <p:nvSpPr>
          <p:cNvPr id="5" name="Shape 2"/>
          <p:cNvSpPr/>
          <p:nvPr/>
        </p:nvSpPr>
        <p:spPr>
          <a:xfrm>
            <a:off x="793790" y="5727978"/>
            <a:ext cx="7556421" cy="1689616"/>
          </a:xfrm>
          <a:prstGeom prst="roundRect">
            <a:avLst>
              <a:gd name="adj" fmla="val 5638"/>
            </a:avLst>
          </a:prstGeom>
          <a:solidFill>
            <a:srgbClr val="D2D2E0"/>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1020604" y="6072068"/>
            <a:ext cx="283488" cy="226814"/>
          </a:xfrm>
          <a:prstGeom prst="rect">
            <a:avLst/>
          </a:prstGeom>
        </p:spPr>
      </p:pic>
      <p:sp>
        <p:nvSpPr>
          <p:cNvPr id="7" name="Text 3"/>
          <p:cNvSpPr/>
          <p:nvPr/>
        </p:nvSpPr>
        <p:spPr>
          <a:xfrm>
            <a:off x="1530906" y="6011466"/>
            <a:ext cx="6592491"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Roboto" pitchFamily="34" charset="0"/>
                <a:ea typeface="Roboto" pitchFamily="34" charset="-122"/>
                <a:cs typeface="Roboto" pitchFamily="34" charset="-120"/>
              </a:rPr>
              <a:t>An algorithm is a precise set of step-by-step instructions for solving a problem or completing a task. It must be clear, precise, and terminate after a finite number of steps.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2358" y="606862"/>
            <a:ext cx="12106394" cy="689610"/>
          </a:xfrm>
          <a:prstGeom prst="rect">
            <a:avLst/>
          </a:prstGeom>
          <a:noFill/>
          <a:ln/>
        </p:spPr>
        <p:txBody>
          <a:bodyPr wrap="none" lIns="0" tIns="0" rIns="0" bIns="0" rtlCol="0" anchor="t"/>
          <a:lstStyle/>
          <a:p>
            <a:pPr marL="0" indent="0" algn="l">
              <a:lnSpc>
                <a:spcPts val="5400"/>
              </a:lnSpc>
              <a:buNone/>
            </a:pPr>
            <a:r>
              <a:rPr lang="en-US" sz="4300" dirty="0">
                <a:solidFill>
                  <a:srgbClr val="1B1B27"/>
                </a:solidFill>
                <a:latin typeface="Raleway" pitchFamily="34" charset="0"/>
                <a:ea typeface="Raleway" pitchFamily="34" charset="-122"/>
                <a:cs typeface="Raleway" pitchFamily="34" charset="-120"/>
              </a:rPr>
              <a:t>Core AI Concepts for Product Recommendation</a:t>
            </a:r>
            <a:endParaRPr lang="en-US" sz="43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358" y="1737836"/>
            <a:ext cx="551736" cy="551736"/>
          </a:xfrm>
          <a:prstGeom prst="rect">
            <a:avLst/>
          </a:prstGeom>
        </p:spPr>
      </p:pic>
      <p:sp>
        <p:nvSpPr>
          <p:cNvPr id="4" name="Text 1"/>
          <p:cNvSpPr/>
          <p:nvPr/>
        </p:nvSpPr>
        <p:spPr>
          <a:xfrm>
            <a:off x="1599962" y="1868805"/>
            <a:ext cx="3053358"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Artificial Intelligence (AI)</a:t>
            </a:r>
            <a:endParaRPr lang="en-US" sz="2150" dirty="0"/>
          </a:p>
        </p:txBody>
      </p:sp>
      <p:sp>
        <p:nvSpPr>
          <p:cNvPr id="5" name="Text 2"/>
          <p:cNvSpPr/>
          <p:nvPr/>
        </p:nvSpPr>
        <p:spPr>
          <a:xfrm>
            <a:off x="1599962" y="2346008"/>
            <a:ext cx="5577245" cy="1059418"/>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Enables systems to perform tasks commonly associated with human intelligence, such as learning and decision-making without explicit programming.</a:t>
            </a:r>
            <a:endParaRPr lang="en-US" sz="17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3074" y="1737836"/>
            <a:ext cx="551736" cy="551736"/>
          </a:xfrm>
          <a:prstGeom prst="rect">
            <a:avLst/>
          </a:prstGeom>
        </p:spPr>
      </p:pic>
      <p:sp>
        <p:nvSpPr>
          <p:cNvPr id="7" name="Text 3"/>
          <p:cNvSpPr/>
          <p:nvPr/>
        </p:nvSpPr>
        <p:spPr>
          <a:xfrm>
            <a:off x="8280678" y="1868805"/>
            <a:ext cx="2895719"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Machine Learning (ML)</a:t>
            </a:r>
            <a:endParaRPr lang="en-US" sz="2150" dirty="0"/>
          </a:p>
        </p:txBody>
      </p:sp>
      <p:sp>
        <p:nvSpPr>
          <p:cNvPr id="8" name="Text 4"/>
          <p:cNvSpPr/>
          <p:nvPr/>
        </p:nvSpPr>
        <p:spPr>
          <a:xfrm>
            <a:off x="8280678" y="2346008"/>
            <a:ext cx="5577364" cy="1059418"/>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A subset of AI focusing on building systems that learn and improve from data, crucial for pattern recognition in user interactions.</a:t>
            </a:r>
            <a:endParaRPr lang="en-US" sz="17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358" y="3846790"/>
            <a:ext cx="551736" cy="551736"/>
          </a:xfrm>
          <a:prstGeom prst="rect">
            <a:avLst/>
          </a:prstGeom>
        </p:spPr>
      </p:pic>
      <p:sp>
        <p:nvSpPr>
          <p:cNvPr id="10" name="Text 5"/>
          <p:cNvSpPr/>
          <p:nvPr/>
        </p:nvSpPr>
        <p:spPr>
          <a:xfrm>
            <a:off x="1599962" y="3977759"/>
            <a:ext cx="2797254"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Collaborative Filtering</a:t>
            </a:r>
            <a:endParaRPr lang="en-US" sz="2150" dirty="0"/>
          </a:p>
        </p:txBody>
      </p:sp>
      <p:sp>
        <p:nvSpPr>
          <p:cNvPr id="11" name="Text 6"/>
          <p:cNvSpPr/>
          <p:nvPr/>
        </p:nvSpPr>
        <p:spPr>
          <a:xfrm>
            <a:off x="1599962" y="4454962"/>
            <a:ext cx="5577245" cy="1059418"/>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Recommends products based on the preferences of similar users or the similarity between items, leveraging collective behaviour.</a:t>
            </a:r>
            <a:endParaRPr lang="en-US" sz="17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3074" y="3846790"/>
            <a:ext cx="551736" cy="551736"/>
          </a:xfrm>
          <a:prstGeom prst="rect">
            <a:avLst/>
          </a:prstGeom>
        </p:spPr>
      </p:pic>
      <p:sp>
        <p:nvSpPr>
          <p:cNvPr id="13" name="Text 7"/>
          <p:cNvSpPr/>
          <p:nvPr/>
        </p:nvSpPr>
        <p:spPr>
          <a:xfrm>
            <a:off x="8280678" y="3977759"/>
            <a:ext cx="3039904"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Content-Based Filtering</a:t>
            </a:r>
            <a:endParaRPr lang="en-US" sz="2150" dirty="0"/>
          </a:p>
        </p:txBody>
      </p:sp>
      <p:sp>
        <p:nvSpPr>
          <p:cNvPr id="14" name="Text 8"/>
          <p:cNvSpPr/>
          <p:nvPr/>
        </p:nvSpPr>
        <p:spPr>
          <a:xfrm>
            <a:off x="8280678" y="4454962"/>
            <a:ext cx="5577364" cy="706279"/>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Suggests products based on their features and a user's past preferences for similar item attributes.</a:t>
            </a:r>
            <a:endParaRPr lang="en-US" sz="17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2358" y="5955744"/>
            <a:ext cx="551736" cy="551736"/>
          </a:xfrm>
          <a:prstGeom prst="rect">
            <a:avLst/>
          </a:prstGeom>
        </p:spPr>
      </p:pic>
      <p:sp>
        <p:nvSpPr>
          <p:cNvPr id="16" name="Text 9"/>
          <p:cNvSpPr/>
          <p:nvPr/>
        </p:nvSpPr>
        <p:spPr>
          <a:xfrm>
            <a:off x="1599962" y="6086713"/>
            <a:ext cx="2758678"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Clustering (K-Means)</a:t>
            </a:r>
            <a:endParaRPr lang="en-US" sz="2150" dirty="0"/>
          </a:p>
        </p:txBody>
      </p:sp>
      <p:sp>
        <p:nvSpPr>
          <p:cNvPr id="17" name="Text 10"/>
          <p:cNvSpPr/>
          <p:nvPr/>
        </p:nvSpPr>
        <p:spPr>
          <a:xfrm>
            <a:off x="1599962" y="6563916"/>
            <a:ext cx="5577245" cy="706279"/>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Groups similar users or products to identify distinct segments, aiding in targeted recommendations.</a:t>
            </a:r>
            <a:endParaRPr lang="en-US" sz="17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53074" y="5955744"/>
            <a:ext cx="551736" cy="551736"/>
          </a:xfrm>
          <a:prstGeom prst="rect">
            <a:avLst/>
          </a:prstGeom>
        </p:spPr>
      </p:pic>
      <p:sp>
        <p:nvSpPr>
          <p:cNvPr id="19" name="Text 11"/>
          <p:cNvSpPr/>
          <p:nvPr/>
        </p:nvSpPr>
        <p:spPr>
          <a:xfrm>
            <a:off x="8280678" y="6086713"/>
            <a:ext cx="2758678" cy="344805"/>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Similarity Measures</a:t>
            </a:r>
            <a:endParaRPr lang="en-US" sz="2150" dirty="0"/>
          </a:p>
        </p:txBody>
      </p:sp>
      <p:sp>
        <p:nvSpPr>
          <p:cNvPr id="20" name="Text 12"/>
          <p:cNvSpPr/>
          <p:nvPr/>
        </p:nvSpPr>
        <p:spPr>
          <a:xfrm>
            <a:off x="8280678" y="6563916"/>
            <a:ext cx="5577364" cy="1059418"/>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Techniques like cosine similarity quantify how alike two items or users are, forming the basis for recommendation scores.</a:t>
            </a:r>
            <a:endParaRPr lang="en-US" sz="1700" dirty="0"/>
          </a:p>
        </p:txBody>
      </p:sp>
      <p:sp>
        <p:nvSpPr>
          <p:cNvPr id="26" name="Rectangle 25">
            <a:extLst>
              <a:ext uri="{FF2B5EF4-FFF2-40B4-BE49-F238E27FC236}">
                <a16:creationId xmlns:a16="http://schemas.microsoft.com/office/drawing/2014/main" id="{E6187CB2-96C6-64AD-3DFF-D6FCF660AAAF}"/>
              </a:ext>
            </a:extLst>
          </p:cNvPr>
          <p:cNvSpPr/>
          <p:nvPr/>
        </p:nvSpPr>
        <p:spPr>
          <a:xfrm>
            <a:off x="12889025" y="7776280"/>
            <a:ext cx="1751648" cy="4520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9463" y="860822"/>
            <a:ext cx="7757874" cy="1237536"/>
          </a:xfrm>
          <a:prstGeom prst="rect">
            <a:avLst/>
          </a:prstGeom>
          <a:noFill/>
          <a:ln/>
        </p:spPr>
        <p:txBody>
          <a:bodyPr wrap="square" lIns="0" tIns="0" rIns="0" bIns="0" rtlCol="0" anchor="t"/>
          <a:lstStyle/>
          <a:p>
            <a:pPr marL="0" indent="0" algn="l">
              <a:lnSpc>
                <a:spcPts val="4850"/>
              </a:lnSpc>
              <a:buNone/>
            </a:pPr>
            <a:r>
              <a:rPr lang="en-US" sz="3850" dirty="0">
                <a:solidFill>
                  <a:srgbClr val="1B1B27"/>
                </a:solidFill>
                <a:latin typeface="Raleway" pitchFamily="34" charset="0"/>
                <a:ea typeface="Raleway" pitchFamily="34" charset="-122"/>
                <a:cs typeface="Raleway" pitchFamily="34" charset="-120"/>
              </a:rPr>
              <a:t>Aim and Objectives: Crafting a Smart Recommender</a:t>
            </a:r>
            <a:endParaRPr lang="en-US" sz="3850" dirty="0"/>
          </a:p>
        </p:txBody>
      </p:sp>
      <p:sp>
        <p:nvSpPr>
          <p:cNvPr id="4" name="Text 1"/>
          <p:cNvSpPr/>
          <p:nvPr/>
        </p:nvSpPr>
        <p:spPr>
          <a:xfrm>
            <a:off x="6179463" y="2395299"/>
            <a:ext cx="7757874" cy="1583531"/>
          </a:xfrm>
          <a:prstGeom prst="rect">
            <a:avLst/>
          </a:prstGeom>
          <a:noFill/>
          <a:ln/>
        </p:spPr>
        <p:txBody>
          <a:bodyPr wrap="square" lIns="0" tIns="0" rIns="0" bIns="0" rtlCol="0" anchor="t"/>
          <a:lstStyle/>
          <a:p>
            <a:pPr marL="0" indent="0" algn="l">
              <a:lnSpc>
                <a:spcPts val="2450"/>
              </a:lnSpc>
              <a:buNone/>
            </a:pPr>
            <a:r>
              <a:rPr lang="en-US" sz="1550" dirty="0">
                <a:solidFill>
                  <a:srgbClr val="3C3939"/>
                </a:solidFill>
                <a:latin typeface="Roboto" pitchFamily="34" charset="0"/>
                <a:ea typeface="Roboto" pitchFamily="34" charset="-122"/>
                <a:cs typeface="Roboto" pitchFamily="34" charset="-120"/>
              </a:rPr>
              <a:t>The primary aim of this project is to construct an AI-based product recommendation system that delivers personalised suggestions by analysing user interests and past behaviour. This directly addresses the need for tailored interactions in modern e-commerce, where 56% of customers are more likely to return to sites offering recommendations, and 74% express frustration with non-personalised content.</a:t>
            </a:r>
            <a:endParaRPr lang="en-US" sz="1550" dirty="0"/>
          </a:p>
        </p:txBody>
      </p:sp>
      <p:sp>
        <p:nvSpPr>
          <p:cNvPr id="5" name="Text 2"/>
          <p:cNvSpPr/>
          <p:nvPr/>
        </p:nvSpPr>
        <p:spPr>
          <a:xfrm>
            <a:off x="6179463" y="4275773"/>
            <a:ext cx="2970490" cy="371237"/>
          </a:xfrm>
          <a:prstGeom prst="rect">
            <a:avLst/>
          </a:prstGeom>
          <a:noFill/>
          <a:ln/>
        </p:spPr>
        <p:txBody>
          <a:bodyPr wrap="none" lIns="0" tIns="0" rIns="0" bIns="0" rtlCol="0" anchor="t"/>
          <a:lstStyle/>
          <a:p>
            <a:pPr marL="0" indent="0" algn="l">
              <a:lnSpc>
                <a:spcPts val="2900"/>
              </a:lnSpc>
              <a:buNone/>
            </a:pPr>
            <a:r>
              <a:rPr lang="en-US" sz="2300" dirty="0">
                <a:solidFill>
                  <a:srgbClr val="1B1B27"/>
                </a:solidFill>
                <a:latin typeface="Raleway" pitchFamily="34" charset="0"/>
                <a:ea typeface="Raleway" pitchFamily="34" charset="-122"/>
                <a:cs typeface="Raleway" pitchFamily="34" charset="-120"/>
              </a:rPr>
              <a:t>Key Objectives:</a:t>
            </a:r>
            <a:endParaRPr lang="en-US" sz="2300" dirty="0"/>
          </a:p>
        </p:txBody>
      </p:sp>
      <p:sp>
        <p:nvSpPr>
          <p:cNvPr id="6" name="Text 3"/>
          <p:cNvSpPr/>
          <p:nvPr/>
        </p:nvSpPr>
        <p:spPr>
          <a:xfrm>
            <a:off x="6179463" y="4943951"/>
            <a:ext cx="7757874" cy="316706"/>
          </a:xfrm>
          <a:prstGeom prst="rect">
            <a:avLst/>
          </a:prstGeom>
          <a:noFill/>
          <a:ln/>
        </p:spPr>
        <p:txBody>
          <a:bodyPr wrap="none" lIns="0" tIns="0" rIns="0" bIns="0" rtlCol="0" anchor="t"/>
          <a:lstStyle/>
          <a:p>
            <a:pPr marL="342900" indent="-342900" algn="l">
              <a:lnSpc>
                <a:spcPts val="2450"/>
              </a:lnSpc>
              <a:buSzPct val="100000"/>
              <a:buChar char="•"/>
            </a:pPr>
            <a:r>
              <a:rPr lang="en-US" sz="1550" dirty="0">
                <a:solidFill>
                  <a:srgbClr val="3C3939"/>
                </a:solidFill>
                <a:latin typeface="Roboto" pitchFamily="34" charset="0"/>
                <a:ea typeface="Roboto" pitchFamily="34" charset="-122"/>
                <a:cs typeface="Roboto" pitchFamily="34" charset="-120"/>
              </a:rPr>
              <a:t>To effectively collect, clean, and prepare product and user data for AI models.</a:t>
            </a:r>
            <a:endParaRPr lang="en-US" sz="1550" dirty="0"/>
          </a:p>
        </p:txBody>
      </p:sp>
      <p:sp>
        <p:nvSpPr>
          <p:cNvPr id="7" name="Text 4"/>
          <p:cNvSpPr/>
          <p:nvPr/>
        </p:nvSpPr>
        <p:spPr>
          <a:xfrm>
            <a:off x="6179463" y="5329952"/>
            <a:ext cx="7757874" cy="633413"/>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3C3939"/>
                </a:solidFill>
                <a:latin typeface="Roboto" pitchFamily="34" charset="0"/>
                <a:ea typeface="Roboto" pitchFamily="34" charset="-122"/>
                <a:cs typeface="Roboto" pitchFamily="34" charset="-120"/>
              </a:rPr>
              <a:t>To build a hybrid recommendation system integrating collaborative and content-based filtering.</a:t>
            </a:r>
            <a:endParaRPr lang="en-US" sz="1550" dirty="0"/>
          </a:p>
        </p:txBody>
      </p:sp>
      <p:sp>
        <p:nvSpPr>
          <p:cNvPr id="8" name="Text 5"/>
          <p:cNvSpPr/>
          <p:nvPr/>
        </p:nvSpPr>
        <p:spPr>
          <a:xfrm>
            <a:off x="6179463" y="6032659"/>
            <a:ext cx="7757874" cy="633413"/>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3C3939"/>
                </a:solidFill>
                <a:latin typeface="Roboto" pitchFamily="34" charset="0"/>
                <a:ea typeface="Roboto" pitchFamily="34" charset="-122"/>
                <a:cs typeface="Roboto" pitchFamily="34" charset="-120"/>
              </a:rPr>
              <a:t>To train, evaluate, and continuously improve the model for optimal accuracy and relevance.</a:t>
            </a:r>
            <a:endParaRPr lang="en-US" sz="1550" dirty="0"/>
          </a:p>
        </p:txBody>
      </p:sp>
      <p:sp>
        <p:nvSpPr>
          <p:cNvPr id="9" name="Text 6"/>
          <p:cNvSpPr/>
          <p:nvPr/>
        </p:nvSpPr>
        <p:spPr>
          <a:xfrm>
            <a:off x="6179463" y="6735366"/>
            <a:ext cx="7757874" cy="633413"/>
          </a:xfrm>
          <a:prstGeom prst="rect">
            <a:avLst/>
          </a:prstGeom>
          <a:noFill/>
          <a:ln/>
        </p:spPr>
        <p:txBody>
          <a:bodyPr wrap="square" lIns="0" tIns="0" rIns="0" bIns="0" rtlCol="0" anchor="t"/>
          <a:lstStyle/>
          <a:p>
            <a:pPr marL="342900" indent="-342900" algn="l">
              <a:lnSpc>
                <a:spcPts val="2450"/>
              </a:lnSpc>
              <a:buSzPct val="100000"/>
              <a:buChar char="•"/>
            </a:pPr>
            <a:r>
              <a:rPr lang="en-US" sz="1550" dirty="0">
                <a:solidFill>
                  <a:srgbClr val="3C3939"/>
                </a:solidFill>
                <a:latin typeface="Roboto" pitchFamily="34" charset="0"/>
                <a:ea typeface="Roboto" pitchFamily="34" charset="-122"/>
                <a:cs typeface="Roboto" pitchFamily="34" charset="-120"/>
              </a:rPr>
              <a:t>To implement and test the system, demonstrating its applicability in real-world online retail.</a:t>
            </a:r>
            <a:endParaRPr lang="en-US" sz="1550" dirty="0"/>
          </a:p>
        </p:txBody>
      </p:sp>
      <p:sp>
        <p:nvSpPr>
          <p:cNvPr id="10" name="Rectangle 9">
            <a:extLst>
              <a:ext uri="{FF2B5EF4-FFF2-40B4-BE49-F238E27FC236}">
                <a16:creationId xmlns:a16="http://schemas.microsoft.com/office/drawing/2014/main" id="{4EB69CDA-2483-2794-6C85-D2C29F29F2B7}"/>
              </a:ext>
            </a:extLst>
          </p:cNvPr>
          <p:cNvSpPr/>
          <p:nvPr/>
        </p:nvSpPr>
        <p:spPr>
          <a:xfrm>
            <a:off x="12822147" y="7726166"/>
            <a:ext cx="1808252" cy="503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17734" y="1032748"/>
            <a:ext cx="11773257" cy="632222"/>
          </a:xfrm>
          <a:prstGeom prst="rect">
            <a:avLst/>
          </a:prstGeom>
          <a:noFill/>
          <a:ln/>
        </p:spPr>
        <p:txBody>
          <a:bodyPr wrap="non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Dataset: The Foundation of Our Recommendations</a:t>
            </a:r>
            <a:endParaRPr lang="en-US" sz="3950" dirty="0"/>
          </a:p>
        </p:txBody>
      </p:sp>
      <p:sp>
        <p:nvSpPr>
          <p:cNvPr id="3" name="Text 1"/>
          <p:cNvSpPr/>
          <p:nvPr/>
        </p:nvSpPr>
        <p:spPr>
          <a:xfrm>
            <a:off x="917734" y="2069544"/>
            <a:ext cx="12794813" cy="970836"/>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Our system utilises the "products" dataset by breadlicker45 from Hugging Face, a comprehensive collection of product-related data designed for machine learning tasks. This dataset provides rich metadata, including product names, descriptions, categories, prices, and review statistics, which are essential for both collaborative and content-based filtering approaches.</a:t>
            </a:r>
            <a:endParaRPr lang="en-US" sz="1550" dirty="0"/>
          </a:p>
        </p:txBody>
      </p:sp>
      <p:sp>
        <p:nvSpPr>
          <p:cNvPr id="4" name="Shape 2"/>
          <p:cNvSpPr/>
          <p:nvPr/>
        </p:nvSpPr>
        <p:spPr>
          <a:xfrm>
            <a:off x="917734" y="3267908"/>
            <a:ext cx="12794813" cy="3054191"/>
          </a:xfrm>
          <a:prstGeom prst="roundRect">
            <a:avLst>
              <a:gd name="adj" fmla="val 2782"/>
            </a:avLst>
          </a:prstGeom>
          <a:noFill/>
          <a:ln w="7620">
            <a:solidFill>
              <a:srgbClr val="000000">
                <a:alpha val="8000"/>
              </a:srgbClr>
            </a:solidFill>
            <a:prstDash val="solid"/>
          </a:ln>
        </p:spPr>
        <p:txBody>
          <a:bodyPr/>
          <a:lstStyle/>
          <a:p>
            <a:endParaRPr lang="en-US"/>
          </a:p>
        </p:txBody>
      </p:sp>
      <p:sp>
        <p:nvSpPr>
          <p:cNvPr id="5" name="Shape 3"/>
          <p:cNvSpPr/>
          <p:nvPr/>
        </p:nvSpPr>
        <p:spPr>
          <a:xfrm>
            <a:off x="925354" y="3275528"/>
            <a:ext cx="12779573" cy="581501"/>
          </a:xfrm>
          <a:prstGeom prst="rect">
            <a:avLst/>
          </a:prstGeom>
          <a:solidFill>
            <a:srgbClr val="FFFFFF">
              <a:alpha val="4000"/>
            </a:srgbClr>
          </a:solidFill>
          <a:ln/>
        </p:spPr>
        <p:txBody>
          <a:bodyPr/>
          <a:lstStyle/>
          <a:p>
            <a:endParaRPr lang="en-US"/>
          </a:p>
        </p:txBody>
      </p:sp>
      <p:sp>
        <p:nvSpPr>
          <p:cNvPr id="6" name="Text 4"/>
          <p:cNvSpPr/>
          <p:nvPr/>
        </p:nvSpPr>
        <p:spPr>
          <a:xfrm>
            <a:off x="1127641" y="3404473"/>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eac7efa5...</a:t>
            </a:r>
            <a:endParaRPr lang="en-US" sz="1550" dirty="0"/>
          </a:p>
        </p:txBody>
      </p:sp>
      <p:sp>
        <p:nvSpPr>
          <p:cNvPr id="7" name="Text 5"/>
          <p:cNvSpPr/>
          <p:nvPr/>
        </p:nvSpPr>
        <p:spPr>
          <a:xfrm>
            <a:off x="3687366" y="3404473"/>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Hornby 2014 Catalogue</a:t>
            </a:r>
            <a:endParaRPr lang="en-US" sz="1550" dirty="0"/>
          </a:p>
        </p:txBody>
      </p:sp>
      <p:sp>
        <p:nvSpPr>
          <p:cNvPr id="8" name="Text 6"/>
          <p:cNvSpPr/>
          <p:nvPr/>
        </p:nvSpPr>
        <p:spPr>
          <a:xfrm>
            <a:off x="6243280" y="3404473"/>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Hornby</a:t>
            </a:r>
            <a:endParaRPr lang="en-US" sz="1550" dirty="0"/>
          </a:p>
        </p:txBody>
      </p:sp>
      <p:sp>
        <p:nvSpPr>
          <p:cNvPr id="9" name="Text 7"/>
          <p:cNvSpPr/>
          <p:nvPr/>
        </p:nvSpPr>
        <p:spPr>
          <a:xfrm>
            <a:off x="8799195" y="3404473"/>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£3.42</a:t>
            </a:r>
            <a:endParaRPr lang="en-US" sz="1550" dirty="0"/>
          </a:p>
        </p:txBody>
      </p:sp>
      <p:sp>
        <p:nvSpPr>
          <p:cNvPr id="10" name="Text 8"/>
          <p:cNvSpPr/>
          <p:nvPr/>
        </p:nvSpPr>
        <p:spPr>
          <a:xfrm>
            <a:off x="11355110" y="3404473"/>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t>
            </a:r>
            <a:endParaRPr lang="en-US" sz="1550" dirty="0"/>
          </a:p>
        </p:txBody>
      </p:sp>
      <p:sp>
        <p:nvSpPr>
          <p:cNvPr id="11" name="Shape 9"/>
          <p:cNvSpPr/>
          <p:nvPr/>
        </p:nvSpPr>
        <p:spPr>
          <a:xfrm>
            <a:off x="925354" y="3857030"/>
            <a:ext cx="12779573" cy="1228725"/>
          </a:xfrm>
          <a:prstGeom prst="rect">
            <a:avLst/>
          </a:prstGeom>
          <a:solidFill>
            <a:srgbClr val="000000">
              <a:alpha val="4000"/>
            </a:srgbClr>
          </a:solidFill>
          <a:ln/>
        </p:spPr>
        <p:txBody>
          <a:bodyPr/>
          <a:lstStyle/>
          <a:p>
            <a:endParaRPr lang="en-US"/>
          </a:p>
        </p:txBody>
      </p:sp>
      <p:sp>
        <p:nvSpPr>
          <p:cNvPr id="12" name="Text 10"/>
          <p:cNvSpPr/>
          <p:nvPr/>
        </p:nvSpPr>
        <p:spPr>
          <a:xfrm>
            <a:off x="1127641" y="3985974"/>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b17540ef...</a:t>
            </a:r>
            <a:endParaRPr lang="en-US" sz="1550" dirty="0"/>
          </a:p>
        </p:txBody>
      </p:sp>
      <p:sp>
        <p:nvSpPr>
          <p:cNvPr id="13" name="Text 11"/>
          <p:cNvSpPr/>
          <p:nvPr/>
        </p:nvSpPr>
        <p:spPr>
          <a:xfrm>
            <a:off x="3687366" y="3985974"/>
            <a:ext cx="2143720" cy="970836"/>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FunkyBuys® Large Christmas Holiday Express</a:t>
            </a:r>
            <a:endParaRPr lang="en-US" sz="1550" dirty="0"/>
          </a:p>
        </p:txBody>
      </p:sp>
      <p:sp>
        <p:nvSpPr>
          <p:cNvPr id="14" name="Text 12"/>
          <p:cNvSpPr/>
          <p:nvPr/>
        </p:nvSpPr>
        <p:spPr>
          <a:xfrm>
            <a:off x="6243280" y="3985974"/>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FunkyBuys</a:t>
            </a:r>
            <a:endParaRPr lang="en-US" sz="1550" dirty="0"/>
          </a:p>
        </p:txBody>
      </p:sp>
      <p:sp>
        <p:nvSpPr>
          <p:cNvPr id="15" name="Text 13"/>
          <p:cNvSpPr/>
          <p:nvPr/>
        </p:nvSpPr>
        <p:spPr>
          <a:xfrm>
            <a:off x="8799195" y="3985974"/>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£16.99</a:t>
            </a:r>
            <a:endParaRPr lang="en-US" sz="1550" dirty="0"/>
          </a:p>
        </p:txBody>
      </p:sp>
      <p:sp>
        <p:nvSpPr>
          <p:cNvPr id="16" name="Text 14"/>
          <p:cNvSpPr/>
          <p:nvPr/>
        </p:nvSpPr>
        <p:spPr>
          <a:xfrm>
            <a:off x="11355110" y="3985974"/>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t>
            </a:r>
            <a:endParaRPr lang="en-US" sz="1550" dirty="0"/>
          </a:p>
        </p:txBody>
      </p:sp>
      <p:sp>
        <p:nvSpPr>
          <p:cNvPr id="17" name="Shape 15"/>
          <p:cNvSpPr/>
          <p:nvPr/>
        </p:nvSpPr>
        <p:spPr>
          <a:xfrm>
            <a:off x="925354" y="5085755"/>
            <a:ext cx="12779573" cy="1228725"/>
          </a:xfrm>
          <a:prstGeom prst="rect">
            <a:avLst/>
          </a:prstGeom>
          <a:solidFill>
            <a:srgbClr val="FFFFFF">
              <a:alpha val="4000"/>
            </a:srgbClr>
          </a:solidFill>
          <a:ln/>
        </p:spPr>
        <p:txBody>
          <a:bodyPr/>
          <a:lstStyle/>
          <a:p>
            <a:endParaRPr lang="en-US"/>
          </a:p>
        </p:txBody>
      </p:sp>
      <p:sp>
        <p:nvSpPr>
          <p:cNvPr id="18" name="Text 16"/>
          <p:cNvSpPr/>
          <p:nvPr/>
        </p:nvSpPr>
        <p:spPr>
          <a:xfrm>
            <a:off x="1127641" y="5214699"/>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348f3442...</a:t>
            </a:r>
            <a:endParaRPr lang="en-US" sz="1550" dirty="0"/>
          </a:p>
        </p:txBody>
      </p:sp>
      <p:sp>
        <p:nvSpPr>
          <p:cNvPr id="19" name="Text 17"/>
          <p:cNvSpPr/>
          <p:nvPr/>
        </p:nvSpPr>
        <p:spPr>
          <a:xfrm>
            <a:off x="3687366" y="5214699"/>
            <a:ext cx="2143720" cy="970836"/>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CLASSIC TOY TRAIN SET TRACK CARRIAGES</a:t>
            </a:r>
            <a:endParaRPr lang="en-US" sz="1550" dirty="0"/>
          </a:p>
        </p:txBody>
      </p:sp>
      <p:sp>
        <p:nvSpPr>
          <p:cNvPr id="20" name="Text 18"/>
          <p:cNvSpPr/>
          <p:nvPr/>
        </p:nvSpPr>
        <p:spPr>
          <a:xfrm>
            <a:off x="6243280" y="5214699"/>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ccf</a:t>
            </a:r>
            <a:endParaRPr lang="en-US" sz="1550" dirty="0"/>
          </a:p>
        </p:txBody>
      </p:sp>
      <p:sp>
        <p:nvSpPr>
          <p:cNvPr id="21" name="Text 19"/>
          <p:cNvSpPr/>
          <p:nvPr/>
        </p:nvSpPr>
        <p:spPr>
          <a:xfrm>
            <a:off x="8799195" y="5214699"/>
            <a:ext cx="214372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£9.99</a:t>
            </a:r>
            <a:endParaRPr lang="en-US" sz="1550" dirty="0"/>
          </a:p>
        </p:txBody>
      </p:sp>
      <p:sp>
        <p:nvSpPr>
          <p:cNvPr id="22" name="Text 20"/>
          <p:cNvSpPr/>
          <p:nvPr/>
        </p:nvSpPr>
        <p:spPr>
          <a:xfrm>
            <a:off x="11355110" y="5214699"/>
            <a:ext cx="2147530" cy="323612"/>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t>
            </a:r>
            <a:endParaRPr lang="en-US" sz="1550" dirty="0"/>
          </a:p>
        </p:txBody>
      </p:sp>
      <p:sp>
        <p:nvSpPr>
          <p:cNvPr id="23" name="Text 21"/>
          <p:cNvSpPr/>
          <p:nvPr/>
        </p:nvSpPr>
        <p:spPr>
          <a:xfrm>
            <a:off x="917734" y="6549628"/>
            <a:ext cx="12794813" cy="647224"/>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dataset's tabular structure, comprising approximately 10,000 rows and 17 columns, is ideal for training models focused on product categorisation and enhancing recommendation accuracy.</a:t>
            </a:r>
            <a:endParaRPr lang="en-US" sz="1550" dirty="0"/>
          </a:p>
        </p:txBody>
      </p:sp>
      <p:sp>
        <p:nvSpPr>
          <p:cNvPr id="24" name="Rectangle 23">
            <a:extLst>
              <a:ext uri="{FF2B5EF4-FFF2-40B4-BE49-F238E27FC236}">
                <a16:creationId xmlns:a16="http://schemas.microsoft.com/office/drawing/2014/main" id="{579B3437-998C-A923-5233-8C5C859C59F9}"/>
              </a:ext>
            </a:extLst>
          </p:cNvPr>
          <p:cNvSpPr/>
          <p:nvPr/>
        </p:nvSpPr>
        <p:spPr>
          <a:xfrm>
            <a:off x="12690991" y="7746715"/>
            <a:ext cx="1939409" cy="4828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60289" y="671751"/>
            <a:ext cx="11909703" cy="1176814"/>
          </a:xfrm>
          <a:prstGeom prst="rect">
            <a:avLst/>
          </a:prstGeom>
          <a:noFill/>
          <a:ln/>
        </p:spPr>
        <p:txBody>
          <a:bodyPr wrap="square" lIns="0" tIns="0" rIns="0" bIns="0" rtlCol="0" anchor="t"/>
          <a:lstStyle/>
          <a:p>
            <a:pPr marL="0" indent="0" algn="l">
              <a:lnSpc>
                <a:spcPts val="4600"/>
              </a:lnSpc>
              <a:buNone/>
            </a:pPr>
            <a:r>
              <a:rPr lang="en-US" sz="3700" dirty="0">
                <a:solidFill>
                  <a:srgbClr val="1B1B27"/>
                </a:solidFill>
                <a:latin typeface="Raleway" pitchFamily="34" charset="0"/>
                <a:ea typeface="Raleway" pitchFamily="34" charset="-122"/>
                <a:cs typeface="Raleway" pitchFamily="34" charset="-120"/>
              </a:rPr>
              <a:t>Research Review: Advancements in Recommendation Systems</a:t>
            </a:r>
            <a:endParaRPr lang="en-US" sz="3700" dirty="0"/>
          </a:p>
        </p:txBody>
      </p:sp>
      <p:sp>
        <p:nvSpPr>
          <p:cNvPr id="3" name="Shape 1"/>
          <p:cNvSpPr/>
          <p:nvPr/>
        </p:nvSpPr>
        <p:spPr>
          <a:xfrm>
            <a:off x="1360289" y="2507456"/>
            <a:ext cx="3844409" cy="2587466"/>
          </a:xfrm>
          <a:prstGeom prst="roundRect">
            <a:avLst>
              <a:gd name="adj" fmla="val 4241"/>
            </a:avLst>
          </a:prstGeom>
          <a:solidFill>
            <a:srgbClr val="FFFFFF">
              <a:alpha val="95000"/>
            </a:srgbClr>
          </a:solidFill>
          <a:ln/>
        </p:spPr>
        <p:txBody>
          <a:bodyPr/>
          <a:lstStyle/>
          <a:p>
            <a:endParaRPr lang="en-US"/>
          </a:p>
        </p:txBody>
      </p:sp>
      <p:sp>
        <p:nvSpPr>
          <p:cNvPr id="4" name="Shape 2"/>
          <p:cNvSpPr/>
          <p:nvPr/>
        </p:nvSpPr>
        <p:spPr>
          <a:xfrm>
            <a:off x="1360289" y="2484596"/>
            <a:ext cx="3844409" cy="91440"/>
          </a:xfrm>
          <a:prstGeom prst="roundRect">
            <a:avLst>
              <a:gd name="adj" fmla="val 86488"/>
            </a:avLst>
          </a:prstGeom>
          <a:solidFill>
            <a:srgbClr val="1B1B27"/>
          </a:solidFill>
          <a:ln/>
        </p:spPr>
        <p:txBody>
          <a:bodyPr/>
          <a:lstStyle/>
          <a:p>
            <a:endParaRPr lang="en-US"/>
          </a:p>
        </p:txBody>
      </p:sp>
      <p:sp>
        <p:nvSpPr>
          <p:cNvPr id="5" name="Shape 3"/>
          <p:cNvSpPr/>
          <p:nvPr/>
        </p:nvSpPr>
        <p:spPr>
          <a:xfrm>
            <a:off x="3000018" y="2225040"/>
            <a:ext cx="564833" cy="564833"/>
          </a:xfrm>
          <a:prstGeom prst="roundRect">
            <a:avLst>
              <a:gd name="adj" fmla="val 161889"/>
            </a:avLst>
          </a:prstGeom>
          <a:solidFill>
            <a:srgbClr val="1B1B27"/>
          </a:solidFill>
          <a:ln/>
        </p:spPr>
        <p:txBody>
          <a:bodyPr/>
          <a:lstStyle/>
          <a:p>
            <a:endParaRPr lang="en-US"/>
          </a:p>
        </p:txBody>
      </p:sp>
      <p:sp>
        <p:nvSpPr>
          <p:cNvPr id="6" name="Text 4"/>
          <p:cNvSpPr/>
          <p:nvPr/>
        </p:nvSpPr>
        <p:spPr>
          <a:xfrm>
            <a:off x="3169444" y="2366248"/>
            <a:ext cx="225862" cy="282416"/>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Raleway" pitchFamily="34" charset="0"/>
                <a:ea typeface="Raleway" pitchFamily="34" charset="-122"/>
                <a:cs typeface="Raleway" pitchFamily="34" charset="-120"/>
              </a:rPr>
              <a:t>1</a:t>
            </a:r>
            <a:endParaRPr lang="en-US" sz="1750" dirty="0"/>
          </a:p>
        </p:txBody>
      </p:sp>
      <p:sp>
        <p:nvSpPr>
          <p:cNvPr id="7" name="Text 5"/>
          <p:cNvSpPr/>
          <p:nvPr/>
        </p:nvSpPr>
        <p:spPr>
          <a:xfrm>
            <a:off x="1571387" y="2978110"/>
            <a:ext cx="3422213" cy="588407"/>
          </a:xfrm>
          <a:prstGeom prst="rect">
            <a:avLst/>
          </a:prstGeom>
          <a:noFill/>
          <a:ln/>
        </p:spPr>
        <p:txBody>
          <a:bodyPr wrap="squar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Collaborative Filtering Surveys (2025)</a:t>
            </a:r>
            <a:endParaRPr lang="en-US" sz="1850" dirty="0"/>
          </a:p>
        </p:txBody>
      </p:sp>
      <p:sp>
        <p:nvSpPr>
          <p:cNvPr id="8" name="Text 6"/>
          <p:cNvSpPr/>
          <p:nvPr/>
        </p:nvSpPr>
        <p:spPr>
          <a:xfrm>
            <a:off x="1571387" y="3679388"/>
            <a:ext cx="3422213" cy="903327"/>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Examines how modern ML and DL address traditional CF challenges like data sparsity and cold-start problems.</a:t>
            </a:r>
            <a:endParaRPr lang="en-US" sz="1450" dirty="0"/>
          </a:p>
        </p:txBody>
      </p:sp>
      <p:sp>
        <p:nvSpPr>
          <p:cNvPr id="9" name="Shape 7"/>
          <p:cNvSpPr/>
          <p:nvPr/>
        </p:nvSpPr>
        <p:spPr>
          <a:xfrm>
            <a:off x="5392936" y="2507456"/>
            <a:ext cx="3844409" cy="2587466"/>
          </a:xfrm>
          <a:prstGeom prst="roundRect">
            <a:avLst>
              <a:gd name="adj" fmla="val 4241"/>
            </a:avLst>
          </a:prstGeom>
          <a:solidFill>
            <a:srgbClr val="FFFFFF">
              <a:alpha val="95000"/>
            </a:srgbClr>
          </a:solidFill>
          <a:ln/>
        </p:spPr>
        <p:txBody>
          <a:bodyPr/>
          <a:lstStyle/>
          <a:p>
            <a:endParaRPr lang="en-US"/>
          </a:p>
        </p:txBody>
      </p:sp>
      <p:sp>
        <p:nvSpPr>
          <p:cNvPr id="10" name="Shape 8"/>
          <p:cNvSpPr/>
          <p:nvPr/>
        </p:nvSpPr>
        <p:spPr>
          <a:xfrm>
            <a:off x="5392936" y="2484596"/>
            <a:ext cx="3844409" cy="91440"/>
          </a:xfrm>
          <a:prstGeom prst="roundRect">
            <a:avLst>
              <a:gd name="adj" fmla="val 86488"/>
            </a:avLst>
          </a:prstGeom>
          <a:solidFill>
            <a:srgbClr val="1B1B27"/>
          </a:solidFill>
          <a:ln/>
        </p:spPr>
        <p:txBody>
          <a:bodyPr/>
          <a:lstStyle/>
          <a:p>
            <a:endParaRPr lang="en-US"/>
          </a:p>
        </p:txBody>
      </p:sp>
      <p:sp>
        <p:nvSpPr>
          <p:cNvPr id="11" name="Shape 9"/>
          <p:cNvSpPr/>
          <p:nvPr/>
        </p:nvSpPr>
        <p:spPr>
          <a:xfrm>
            <a:off x="7032665" y="2225040"/>
            <a:ext cx="564833" cy="564833"/>
          </a:xfrm>
          <a:prstGeom prst="roundRect">
            <a:avLst>
              <a:gd name="adj" fmla="val 161889"/>
            </a:avLst>
          </a:prstGeom>
          <a:solidFill>
            <a:srgbClr val="1B1B27"/>
          </a:solidFill>
          <a:ln/>
        </p:spPr>
        <p:txBody>
          <a:bodyPr/>
          <a:lstStyle/>
          <a:p>
            <a:endParaRPr lang="en-US"/>
          </a:p>
        </p:txBody>
      </p:sp>
      <p:sp>
        <p:nvSpPr>
          <p:cNvPr id="12" name="Text 10"/>
          <p:cNvSpPr/>
          <p:nvPr/>
        </p:nvSpPr>
        <p:spPr>
          <a:xfrm>
            <a:off x="7202091" y="2366248"/>
            <a:ext cx="225862" cy="282416"/>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Raleway" pitchFamily="34" charset="0"/>
                <a:ea typeface="Raleway" pitchFamily="34" charset="-122"/>
                <a:cs typeface="Raleway" pitchFamily="34" charset="-120"/>
              </a:rPr>
              <a:t>2</a:t>
            </a:r>
            <a:endParaRPr lang="en-US" sz="1750" dirty="0"/>
          </a:p>
        </p:txBody>
      </p:sp>
      <p:sp>
        <p:nvSpPr>
          <p:cNvPr id="13" name="Text 11"/>
          <p:cNvSpPr/>
          <p:nvPr/>
        </p:nvSpPr>
        <p:spPr>
          <a:xfrm>
            <a:off x="5604034" y="2978110"/>
            <a:ext cx="3422213" cy="588407"/>
          </a:xfrm>
          <a:prstGeom prst="rect">
            <a:avLst/>
          </a:prstGeom>
          <a:noFill/>
          <a:ln/>
        </p:spPr>
        <p:txBody>
          <a:bodyPr wrap="squar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Deep Neural Networks in CF (2024)</a:t>
            </a:r>
            <a:endParaRPr lang="en-US" sz="1850" dirty="0"/>
          </a:p>
        </p:txBody>
      </p:sp>
      <p:sp>
        <p:nvSpPr>
          <p:cNvPr id="14" name="Text 12"/>
          <p:cNvSpPr/>
          <p:nvPr/>
        </p:nvSpPr>
        <p:spPr>
          <a:xfrm>
            <a:off x="5604034" y="3679388"/>
            <a:ext cx="3422213" cy="1204436"/>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Explores DNN architectures (MLPs, CNNs, RNNs, GNNs) for modelling complex, non-linear relationships in data to overcome CF limitations.</a:t>
            </a:r>
            <a:endParaRPr lang="en-US" sz="1450" dirty="0"/>
          </a:p>
        </p:txBody>
      </p:sp>
      <p:sp>
        <p:nvSpPr>
          <p:cNvPr id="15" name="Shape 13"/>
          <p:cNvSpPr/>
          <p:nvPr/>
        </p:nvSpPr>
        <p:spPr>
          <a:xfrm>
            <a:off x="9425583" y="2507456"/>
            <a:ext cx="3844409" cy="2587466"/>
          </a:xfrm>
          <a:prstGeom prst="roundRect">
            <a:avLst>
              <a:gd name="adj" fmla="val 4241"/>
            </a:avLst>
          </a:prstGeom>
          <a:solidFill>
            <a:srgbClr val="FFFFFF">
              <a:alpha val="95000"/>
            </a:srgbClr>
          </a:solidFill>
          <a:ln/>
        </p:spPr>
        <p:txBody>
          <a:bodyPr/>
          <a:lstStyle/>
          <a:p>
            <a:endParaRPr lang="en-US"/>
          </a:p>
        </p:txBody>
      </p:sp>
      <p:sp>
        <p:nvSpPr>
          <p:cNvPr id="16" name="Shape 14"/>
          <p:cNvSpPr/>
          <p:nvPr/>
        </p:nvSpPr>
        <p:spPr>
          <a:xfrm>
            <a:off x="9425583" y="2484596"/>
            <a:ext cx="3844409" cy="91440"/>
          </a:xfrm>
          <a:prstGeom prst="roundRect">
            <a:avLst>
              <a:gd name="adj" fmla="val 86488"/>
            </a:avLst>
          </a:prstGeom>
          <a:solidFill>
            <a:srgbClr val="1B1B27"/>
          </a:solidFill>
          <a:ln/>
        </p:spPr>
        <p:txBody>
          <a:bodyPr/>
          <a:lstStyle/>
          <a:p>
            <a:endParaRPr lang="en-US"/>
          </a:p>
        </p:txBody>
      </p:sp>
      <p:sp>
        <p:nvSpPr>
          <p:cNvPr id="17" name="Shape 15"/>
          <p:cNvSpPr/>
          <p:nvPr/>
        </p:nvSpPr>
        <p:spPr>
          <a:xfrm>
            <a:off x="11065312" y="2225040"/>
            <a:ext cx="564833" cy="564833"/>
          </a:xfrm>
          <a:prstGeom prst="roundRect">
            <a:avLst>
              <a:gd name="adj" fmla="val 161889"/>
            </a:avLst>
          </a:prstGeom>
          <a:solidFill>
            <a:srgbClr val="1B1B27"/>
          </a:solidFill>
          <a:ln/>
        </p:spPr>
        <p:txBody>
          <a:bodyPr/>
          <a:lstStyle/>
          <a:p>
            <a:endParaRPr lang="en-US"/>
          </a:p>
        </p:txBody>
      </p:sp>
      <p:sp>
        <p:nvSpPr>
          <p:cNvPr id="18" name="Text 16"/>
          <p:cNvSpPr/>
          <p:nvPr/>
        </p:nvSpPr>
        <p:spPr>
          <a:xfrm>
            <a:off x="11234737" y="2366248"/>
            <a:ext cx="225862" cy="282416"/>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Raleway" pitchFamily="34" charset="0"/>
                <a:ea typeface="Raleway" pitchFamily="34" charset="-122"/>
                <a:cs typeface="Raleway" pitchFamily="34" charset="-120"/>
              </a:rPr>
              <a:t>3</a:t>
            </a:r>
            <a:endParaRPr lang="en-US" sz="1750" dirty="0"/>
          </a:p>
        </p:txBody>
      </p:sp>
      <p:sp>
        <p:nvSpPr>
          <p:cNvPr id="19" name="Text 17"/>
          <p:cNvSpPr/>
          <p:nvPr/>
        </p:nvSpPr>
        <p:spPr>
          <a:xfrm>
            <a:off x="9636681" y="2978110"/>
            <a:ext cx="3422213" cy="588407"/>
          </a:xfrm>
          <a:prstGeom prst="rect">
            <a:avLst/>
          </a:prstGeom>
          <a:noFill/>
          <a:ln/>
        </p:spPr>
        <p:txBody>
          <a:bodyPr wrap="squar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Generative Recommender Systems (2025)</a:t>
            </a:r>
            <a:endParaRPr lang="en-US" sz="1850" dirty="0"/>
          </a:p>
        </p:txBody>
      </p:sp>
      <p:sp>
        <p:nvSpPr>
          <p:cNvPr id="20" name="Text 18"/>
          <p:cNvSpPr/>
          <p:nvPr/>
        </p:nvSpPr>
        <p:spPr>
          <a:xfrm>
            <a:off x="9636681" y="3679388"/>
            <a:ext cx="3422213" cy="1204436"/>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Introduces a paradigm shift towards GRS, integrating LLMs and VAEs to generate richer, contextualised recommendations beyond mere ranking.</a:t>
            </a:r>
            <a:endParaRPr lang="en-US" sz="1450" dirty="0"/>
          </a:p>
        </p:txBody>
      </p:sp>
      <p:sp>
        <p:nvSpPr>
          <p:cNvPr id="21" name="Shape 19"/>
          <p:cNvSpPr/>
          <p:nvPr/>
        </p:nvSpPr>
        <p:spPr>
          <a:xfrm>
            <a:off x="1360289" y="5565577"/>
            <a:ext cx="5860733" cy="1992154"/>
          </a:xfrm>
          <a:prstGeom prst="roundRect">
            <a:avLst>
              <a:gd name="adj" fmla="val 5508"/>
            </a:avLst>
          </a:prstGeom>
          <a:solidFill>
            <a:srgbClr val="FFFFFF">
              <a:alpha val="95000"/>
            </a:srgbClr>
          </a:solidFill>
          <a:ln/>
        </p:spPr>
        <p:txBody>
          <a:bodyPr/>
          <a:lstStyle/>
          <a:p>
            <a:endParaRPr lang="en-US"/>
          </a:p>
        </p:txBody>
      </p:sp>
      <p:sp>
        <p:nvSpPr>
          <p:cNvPr id="22" name="Shape 20"/>
          <p:cNvSpPr/>
          <p:nvPr/>
        </p:nvSpPr>
        <p:spPr>
          <a:xfrm>
            <a:off x="1360289" y="5542717"/>
            <a:ext cx="5860733" cy="91440"/>
          </a:xfrm>
          <a:prstGeom prst="roundRect">
            <a:avLst>
              <a:gd name="adj" fmla="val 86488"/>
            </a:avLst>
          </a:prstGeom>
          <a:solidFill>
            <a:srgbClr val="1B1B27"/>
          </a:solidFill>
          <a:ln/>
        </p:spPr>
        <p:txBody>
          <a:bodyPr/>
          <a:lstStyle/>
          <a:p>
            <a:endParaRPr lang="en-US"/>
          </a:p>
        </p:txBody>
      </p:sp>
      <p:sp>
        <p:nvSpPr>
          <p:cNvPr id="23" name="Shape 21"/>
          <p:cNvSpPr/>
          <p:nvPr/>
        </p:nvSpPr>
        <p:spPr>
          <a:xfrm>
            <a:off x="4008239" y="5283160"/>
            <a:ext cx="564833" cy="564833"/>
          </a:xfrm>
          <a:prstGeom prst="roundRect">
            <a:avLst>
              <a:gd name="adj" fmla="val 161889"/>
            </a:avLst>
          </a:prstGeom>
          <a:solidFill>
            <a:srgbClr val="1B1B27"/>
          </a:solidFill>
          <a:ln/>
        </p:spPr>
        <p:txBody>
          <a:bodyPr/>
          <a:lstStyle/>
          <a:p>
            <a:endParaRPr lang="en-US"/>
          </a:p>
        </p:txBody>
      </p:sp>
      <p:sp>
        <p:nvSpPr>
          <p:cNvPr id="24" name="Text 22"/>
          <p:cNvSpPr/>
          <p:nvPr/>
        </p:nvSpPr>
        <p:spPr>
          <a:xfrm>
            <a:off x="4177665" y="5424368"/>
            <a:ext cx="225862" cy="282416"/>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Raleway" pitchFamily="34" charset="0"/>
                <a:ea typeface="Raleway" pitchFamily="34" charset="-122"/>
                <a:cs typeface="Raleway" pitchFamily="34" charset="-120"/>
              </a:rPr>
              <a:t>4</a:t>
            </a:r>
            <a:endParaRPr lang="en-US" sz="1750" dirty="0"/>
          </a:p>
        </p:txBody>
      </p:sp>
      <p:sp>
        <p:nvSpPr>
          <p:cNvPr id="25" name="Text 23"/>
          <p:cNvSpPr/>
          <p:nvPr/>
        </p:nvSpPr>
        <p:spPr>
          <a:xfrm>
            <a:off x="1571387" y="6036231"/>
            <a:ext cx="4416266" cy="29420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Hybrid Recommendation Systems (2025)</a:t>
            </a:r>
            <a:endParaRPr lang="en-US" sz="1850" dirty="0"/>
          </a:p>
        </p:txBody>
      </p:sp>
      <p:sp>
        <p:nvSpPr>
          <p:cNvPr id="26" name="Text 24"/>
          <p:cNvSpPr/>
          <p:nvPr/>
        </p:nvSpPr>
        <p:spPr>
          <a:xfrm>
            <a:off x="1571387" y="6443305"/>
            <a:ext cx="5438537" cy="903327"/>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Presents a practical case study of a hybrid system combining CF, content-based filtering (BM25), and price-similarity for revenue optimisation in e-commerce.</a:t>
            </a:r>
            <a:endParaRPr lang="en-US" sz="1450" dirty="0"/>
          </a:p>
        </p:txBody>
      </p:sp>
      <p:sp>
        <p:nvSpPr>
          <p:cNvPr id="27" name="Shape 25"/>
          <p:cNvSpPr/>
          <p:nvPr/>
        </p:nvSpPr>
        <p:spPr>
          <a:xfrm>
            <a:off x="7409259" y="5565577"/>
            <a:ext cx="5860733" cy="1992154"/>
          </a:xfrm>
          <a:prstGeom prst="roundRect">
            <a:avLst>
              <a:gd name="adj" fmla="val 5508"/>
            </a:avLst>
          </a:prstGeom>
          <a:solidFill>
            <a:srgbClr val="FFFFFF">
              <a:alpha val="95000"/>
            </a:srgbClr>
          </a:solidFill>
          <a:ln/>
        </p:spPr>
        <p:txBody>
          <a:bodyPr/>
          <a:lstStyle/>
          <a:p>
            <a:endParaRPr lang="en-US"/>
          </a:p>
        </p:txBody>
      </p:sp>
      <p:sp>
        <p:nvSpPr>
          <p:cNvPr id="28" name="Shape 26"/>
          <p:cNvSpPr/>
          <p:nvPr/>
        </p:nvSpPr>
        <p:spPr>
          <a:xfrm>
            <a:off x="7409259" y="5542717"/>
            <a:ext cx="5860733" cy="91440"/>
          </a:xfrm>
          <a:prstGeom prst="roundRect">
            <a:avLst>
              <a:gd name="adj" fmla="val 86488"/>
            </a:avLst>
          </a:prstGeom>
          <a:solidFill>
            <a:srgbClr val="1B1B27"/>
          </a:solidFill>
          <a:ln/>
        </p:spPr>
        <p:txBody>
          <a:bodyPr/>
          <a:lstStyle/>
          <a:p>
            <a:endParaRPr lang="en-US"/>
          </a:p>
        </p:txBody>
      </p:sp>
      <p:sp>
        <p:nvSpPr>
          <p:cNvPr id="29" name="Shape 27"/>
          <p:cNvSpPr/>
          <p:nvPr/>
        </p:nvSpPr>
        <p:spPr>
          <a:xfrm>
            <a:off x="10057209" y="5283160"/>
            <a:ext cx="564833" cy="564833"/>
          </a:xfrm>
          <a:prstGeom prst="roundRect">
            <a:avLst>
              <a:gd name="adj" fmla="val 161889"/>
            </a:avLst>
          </a:prstGeom>
          <a:solidFill>
            <a:srgbClr val="1B1B27"/>
          </a:solidFill>
          <a:ln/>
        </p:spPr>
        <p:txBody>
          <a:bodyPr/>
          <a:lstStyle/>
          <a:p>
            <a:endParaRPr lang="en-US"/>
          </a:p>
        </p:txBody>
      </p:sp>
      <p:sp>
        <p:nvSpPr>
          <p:cNvPr id="30" name="Text 28"/>
          <p:cNvSpPr/>
          <p:nvPr/>
        </p:nvSpPr>
        <p:spPr>
          <a:xfrm>
            <a:off x="10226635" y="5424368"/>
            <a:ext cx="225862" cy="282416"/>
          </a:xfrm>
          <a:prstGeom prst="rect">
            <a:avLst/>
          </a:prstGeom>
          <a:noFill/>
          <a:ln/>
        </p:spPr>
        <p:txBody>
          <a:bodyPr wrap="none" lIns="0" tIns="0" rIns="0" bIns="0" rtlCol="0" anchor="t"/>
          <a:lstStyle/>
          <a:p>
            <a:pPr marL="0" indent="0" algn="l">
              <a:lnSpc>
                <a:spcPts val="2800"/>
              </a:lnSpc>
              <a:buNone/>
            </a:pPr>
            <a:r>
              <a:rPr lang="en-US" sz="1750" dirty="0">
                <a:solidFill>
                  <a:srgbClr val="FFFFFF"/>
                </a:solidFill>
                <a:latin typeface="Raleway" pitchFamily="34" charset="0"/>
                <a:ea typeface="Raleway" pitchFamily="34" charset="-122"/>
                <a:cs typeface="Raleway" pitchFamily="34" charset="-120"/>
              </a:rPr>
              <a:t>5</a:t>
            </a:r>
            <a:endParaRPr lang="en-US" sz="1750" dirty="0"/>
          </a:p>
        </p:txBody>
      </p:sp>
      <p:sp>
        <p:nvSpPr>
          <p:cNvPr id="31" name="Text 29"/>
          <p:cNvSpPr/>
          <p:nvPr/>
        </p:nvSpPr>
        <p:spPr>
          <a:xfrm>
            <a:off x="7620357" y="6036231"/>
            <a:ext cx="4600218" cy="294203"/>
          </a:xfrm>
          <a:prstGeom prst="rect">
            <a:avLst/>
          </a:prstGeom>
          <a:noFill/>
          <a:ln/>
        </p:spPr>
        <p:txBody>
          <a:bodyPr wrap="none" lIns="0" tIns="0" rIns="0" bIns="0" rtlCol="0" anchor="t"/>
          <a:lstStyle/>
          <a:p>
            <a:pPr marL="0" indent="0" algn="l">
              <a:lnSpc>
                <a:spcPts val="2300"/>
              </a:lnSpc>
              <a:buNone/>
            </a:pPr>
            <a:r>
              <a:rPr lang="en-US" sz="1850" dirty="0">
                <a:solidFill>
                  <a:srgbClr val="3C3939"/>
                </a:solidFill>
                <a:latin typeface="Raleway" pitchFamily="34" charset="0"/>
                <a:ea typeface="Raleway" pitchFamily="34" charset="-122"/>
                <a:cs typeface="Raleway" pitchFamily="34" charset="-120"/>
              </a:rPr>
              <a:t>Real-World Recommender Systems (2025)</a:t>
            </a:r>
            <a:endParaRPr lang="en-US" sz="1850" dirty="0"/>
          </a:p>
        </p:txBody>
      </p:sp>
      <p:sp>
        <p:nvSpPr>
          <p:cNvPr id="32" name="Text 30"/>
          <p:cNvSpPr/>
          <p:nvPr/>
        </p:nvSpPr>
        <p:spPr>
          <a:xfrm>
            <a:off x="7620357" y="6443305"/>
            <a:ext cx="5438537" cy="903327"/>
          </a:xfrm>
          <a:prstGeom prst="rect">
            <a:avLst/>
          </a:prstGeom>
          <a:noFill/>
          <a:ln/>
        </p:spPr>
        <p:txBody>
          <a:bodyPr wrap="square" lIns="0" tIns="0" rIns="0" bIns="0" rtlCol="0" anchor="t"/>
          <a:lstStyle/>
          <a:p>
            <a:pPr marL="0" indent="0" algn="l">
              <a:lnSpc>
                <a:spcPts val="2350"/>
              </a:lnSpc>
              <a:buNone/>
            </a:pPr>
            <a:r>
              <a:rPr lang="en-US" sz="1450" dirty="0">
                <a:solidFill>
                  <a:srgbClr val="3C3939"/>
                </a:solidFill>
                <a:latin typeface="Roboto" pitchFamily="34" charset="0"/>
                <a:ea typeface="Roboto" pitchFamily="34" charset="-122"/>
                <a:cs typeface="Roboto" pitchFamily="34" charset="-120"/>
              </a:rPr>
              <a:t>Highlights the gap between academic research and industrial reality, emphasising real-time performance, data scale, and business-driven objectives.</a:t>
            </a:r>
            <a:endParaRPr lang="en-US" sz="1450" dirty="0"/>
          </a:p>
        </p:txBody>
      </p:sp>
      <p:sp>
        <p:nvSpPr>
          <p:cNvPr id="33" name="Rectangle 32">
            <a:extLst>
              <a:ext uri="{FF2B5EF4-FFF2-40B4-BE49-F238E27FC236}">
                <a16:creationId xmlns:a16="http://schemas.microsoft.com/office/drawing/2014/main" id="{3678E9FD-3EF7-52E5-8927-E23FCE7D7E9E}"/>
              </a:ext>
            </a:extLst>
          </p:cNvPr>
          <p:cNvSpPr/>
          <p:nvPr/>
        </p:nvSpPr>
        <p:spPr>
          <a:xfrm>
            <a:off x="12811874" y="7798084"/>
            <a:ext cx="1818526" cy="4296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922972" y="716875"/>
            <a:ext cx="12784336" cy="1263253"/>
          </a:xfrm>
          <a:prstGeom prst="rect">
            <a:avLst/>
          </a:prstGeom>
          <a:noFill/>
          <a:ln/>
        </p:spPr>
        <p:txBody>
          <a:bodyPr wrap="square" lIns="0" tIns="0" rIns="0" bIns="0" rtlCol="0" anchor="t"/>
          <a:lstStyle/>
          <a:p>
            <a:pPr marL="0" indent="0" algn="l">
              <a:lnSpc>
                <a:spcPts val="4950"/>
              </a:lnSpc>
              <a:buNone/>
            </a:pPr>
            <a:r>
              <a:rPr lang="en-US" sz="3950" dirty="0">
                <a:solidFill>
                  <a:srgbClr val="1B1B27"/>
                </a:solidFill>
                <a:latin typeface="Raleway" pitchFamily="34" charset="0"/>
                <a:ea typeface="Raleway" pitchFamily="34" charset="-122"/>
                <a:cs typeface="Raleway" pitchFamily="34" charset="-120"/>
              </a:rPr>
              <a:t>The Proposed Solution: A Hybrid Recommendation Architecture</a:t>
            </a:r>
            <a:endParaRPr lang="en-US" sz="3950" dirty="0"/>
          </a:p>
        </p:txBody>
      </p:sp>
      <p:sp>
        <p:nvSpPr>
          <p:cNvPr id="3" name="Text 1"/>
          <p:cNvSpPr/>
          <p:nvPr/>
        </p:nvSpPr>
        <p:spPr>
          <a:xfrm>
            <a:off x="922972" y="2060972"/>
            <a:ext cx="5708333" cy="315754"/>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Raleway" pitchFamily="34" charset="0"/>
                <a:ea typeface="Raleway" pitchFamily="34" charset="-122"/>
                <a:cs typeface="Raleway" pitchFamily="34" charset="-120"/>
              </a:rPr>
              <a:t>Addressing Information Overload in E-commerce</a:t>
            </a:r>
            <a:endParaRPr lang="en-US" sz="1950" dirty="0"/>
          </a:p>
        </p:txBody>
      </p:sp>
      <p:sp>
        <p:nvSpPr>
          <p:cNvPr id="4" name="Text 2"/>
          <p:cNvSpPr/>
          <p:nvPr/>
        </p:nvSpPr>
        <p:spPr>
          <a:xfrm>
            <a:off x="922972" y="2679859"/>
            <a:ext cx="12784336" cy="646748"/>
          </a:xfrm>
          <a:prstGeom prst="rect">
            <a:avLst/>
          </a:prstGeom>
          <a:noFill/>
          <a:ln/>
        </p:spPr>
        <p:txBody>
          <a:bodyPr wrap="squar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The vast array of products available online often leads to customer decision fatigue and missed cross-selling opportunities for businesses. Our solution tackles this by implementing a robust hybrid recommendation system, designed to guide users to relevant products efficiently.</a:t>
            </a:r>
            <a:endParaRPr lang="en-US" sz="1550" dirty="0"/>
          </a:p>
        </p:txBody>
      </p:sp>
      <p:sp>
        <p:nvSpPr>
          <p:cNvPr id="5" name="Text 3"/>
          <p:cNvSpPr/>
          <p:nvPr/>
        </p:nvSpPr>
        <p:spPr>
          <a:xfrm>
            <a:off x="922972" y="3629739"/>
            <a:ext cx="2526506" cy="315754"/>
          </a:xfrm>
          <a:prstGeom prst="rect">
            <a:avLst/>
          </a:prstGeom>
          <a:noFill/>
          <a:ln/>
        </p:spPr>
        <p:txBody>
          <a:bodyPr wrap="none" lIns="0" tIns="0" rIns="0" bIns="0" rtlCol="0" anchor="t"/>
          <a:lstStyle/>
          <a:p>
            <a:pPr marL="0" indent="0" algn="l">
              <a:lnSpc>
                <a:spcPts val="2450"/>
              </a:lnSpc>
              <a:buNone/>
            </a:pPr>
            <a:r>
              <a:rPr lang="en-US" sz="1950" dirty="0">
                <a:solidFill>
                  <a:srgbClr val="1B1B27"/>
                </a:solidFill>
                <a:latin typeface="Raleway" pitchFamily="34" charset="0"/>
                <a:ea typeface="Raleway" pitchFamily="34" charset="-122"/>
                <a:cs typeface="Raleway" pitchFamily="34" charset="-120"/>
              </a:rPr>
              <a:t>Key Stages:</a:t>
            </a:r>
            <a:endParaRPr lang="en-US" sz="1950" dirty="0"/>
          </a:p>
        </p:txBody>
      </p:sp>
      <p:sp>
        <p:nvSpPr>
          <p:cNvPr id="6" name="Text 4"/>
          <p:cNvSpPr/>
          <p:nvPr/>
        </p:nvSpPr>
        <p:spPr>
          <a:xfrm>
            <a:off x="922972" y="4248626"/>
            <a:ext cx="12784336" cy="323374"/>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Data Collection &amp; Loading:</a:t>
            </a:r>
            <a:r>
              <a:rPr lang="en-US" sz="1550" dirty="0">
                <a:solidFill>
                  <a:srgbClr val="3C3939"/>
                </a:solidFill>
                <a:latin typeface="Roboto" pitchFamily="34" charset="0"/>
                <a:ea typeface="Roboto" pitchFamily="34" charset="-122"/>
                <a:cs typeface="Roboto" pitchFamily="34" charset="-120"/>
              </a:rPr>
              <a:t> Ingesting the comprehensive Amazon e-commerce dataset.</a:t>
            </a:r>
            <a:endParaRPr lang="en-US" sz="1550" dirty="0"/>
          </a:p>
        </p:txBody>
      </p:sp>
      <p:sp>
        <p:nvSpPr>
          <p:cNvPr id="7" name="Text 5"/>
          <p:cNvSpPr/>
          <p:nvPr/>
        </p:nvSpPr>
        <p:spPr>
          <a:xfrm>
            <a:off x="922972" y="4642723"/>
            <a:ext cx="12784336" cy="323374"/>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Data Preprocessing Pipeline:</a:t>
            </a:r>
            <a:r>
              <a:rPr lang="en-US" sz="1550" dirty="0">
                <a:solidFill>
                  <a:srgbClr val="3C3939"/>
                </a:solidFill>
                <a:latin typeface="Roboto" pitchFamily="34" charset="0"/>
                <a:ea typeface="Roboto" pitchFamily="34" charset="-122"/>
                <a:cs typeface="Roboto" pitchFamily="34" charset="-120"/>
              </a:rPr>
              <a:t> Cleaning text, normalising prices, and extracting relationships to prepare data for analysis.</a:t>
            </a:r>
            <a:endParaRPr lang="en-US" sz="1550" dirty="0"/>
          </a:p>
        </p:txBody>
      </p:sp>
      <p:sp>
        <p:nvSpPr>
          <p:cNvPr id="8" name="Text 6"/>
          <p:cNvSpPr/>
          <p:nvPr/>
        </p:nvSpPr>
        <p:spPr>
          <a:xfrm>
            <a:off x="922972" y="5036820"/>
            <a:ext cx="12784336" cy="323374"/>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Feature Engineering:</a:t>
            </a:r>
            <a:r>
              <a:rPr lang="en-US" sz="1550" dirty="0">
                <a:solidFill>
                  <a:srgbClr val="3C3939"/>
                </a:solidFill>
                <a:latin typeface="Roboto" pitchFamily="34" charset="0"/>
                <a:ea typeface="Roboto" pitchFamily="34" charset="-122"/>
                <a:cs typeface="Roboto" pitchFamily="34" charset="-120"/>
              </a:rPr>
              <a:t> Creating collaborative (co-purchase patterns) and content-based (product profiles) feature sets.</a:t>
            </a:r>
            <a:endParaRPr lang="en-US" sz="1550" dirty="0"/>
          </a:p>
        </p:txBody>
      </p:sp>
      <p:sp>
        <p:nvSpPr>
          <p:cNvPr id="9" name="Text 7"/>
          <p:cNvSpPr/>
          <p:nvPr/>
        </p:nvSpPr>
        <p:spPr>
          <a:xfrm>
            <a:off x="922972" y="5430917"/>
            <a:ext cx="12784336" cy="64674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Dual Recommendation Engine:</a:t>
            </a:r>
            <a:r>
              <a:rPr lang="en-US" sz="1550" dirty="0">
                <a:solidFill>
                  <a:srgbClr val="3C3939"/>
                </a:solidFill>
                <a:latin typeface="Roboto" pitchFamily="34" charset="0"/>
                <a:ea typeface="Roboto" pitchFamily="34" charset="-122"/>
                <a:cs typeface="Roboto" pitchFamily="34" charset="-120"/>
              </a:rPr>
              <a:t> Employing both Item-Based Collaborative Filtering and TF-IDF Content-Based Filtering with Cosine Similarity.</a:t>
            </a:r>
            <a:endParaRPr lang="en-US" sz="1550" dirty="0"/>
          </a:p>
        </p:txBody>
      </p:sp>
      <p:sp>
        <p:nvSpPr>
          <p:cNvPr id="10" name="Text 8"/>
          <p:cNvSpPr/>
          <p:nvPr/>
        </p:nvSpPr>
        <p:spPr>
          <a:xfrm>
            <a:off x="922972" y="6148388"/>
            <a:ext cx="12784336" cy="64674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Hybrid Recommendation Generation:</a:t>
            </a:r>
            <a:r>
              <a:rPr lang="en-US" sz="1550" dirty="0">
                <a:solidFill>
                  <a:srgbClr val="3C3939"/>
                </a:solidFill>
                <a:latin typeface="Roboto" pitchFamily="34" charset="0"/>
                <a:ea typeface="Roboto" pitchFamily="34" charset="-122"/>
                <a:cs typeface="Roboto" pitchFamily="34" charset="-120"/>
              </a:rPr>
              <a:t> Combining scores from both engines using a weighted linear approach for balanced, relevant suggestions.</a:t>
            </a:r>
            <a:endParaRPr lang="en-US" sz="1550" dirty="0"/>
          </a:p>
        </p:txBody>
      </p:sp>
      <p:sp>
        <p:nvSpPr>
          <p:cNvPr id="11" name="Text 9"/>
          <p:cNvSpPr/>
          <p:nvPr/>
        </p:nvSpPr>
        <p:spPr>
          <a:xfrm>
            <a:off x="922972" y="6865858"/>
            <a:ext cx="12784336" cy="646748"/>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3C3939"/>
                </a:solidFill>
                <a:latin typeface="Roboto" pitchFamily="34" charset="0"/>
                <a:ea typeface="Roboto" pitchFamily="34" charset="-122"/>
                <a:cs typeface="Roboto" pitchFamily="34" charset="-120"/>
              </a:rPr>
              <a:t>Recommendation Delivery &amp; Continuous Improvement:</a:t>
            </a:r>
            <a:r>
              <a:rPr lang="en-US" sz="1550" dirty="0">
                <a:solidFill>
                  <a:srgbClr val="3C3939"/>
                </a:solidFill>
                <a:latin typeface="Roboto" pitchFamily="34" charset="0"/>
                <a:ea typeface="Roboto" pitchFamily="34" charset="-122"/>
                <a:cs typeface="Roboto" pitchFamily="34" charset="-120"/>
              </a:rPr>
              <a:t> Sorting, filtering, and constantly refining the system based on performance metrics.</a:t>
            </a:r>
            <a:endParaRPr lang="en-US" sz="1550" dirty="0"/>
          </a:p>
        </p:txBody>
      </p:sp>
      <p:sp>
        <p:nvSpPr>
          <p:cNvPr id="12" name="Rectangle 11">
            <a:extLst>
              <a:ext uri="{FF2B5EF4-FFF2-40B4-BE49-F238E27FC236}">
                <a16:creationId xmlns:a16="http://schemas.microsoft.com/office/drawing/2014/main" id="{539B3A3E-6F4F-D4D5-D630-08CABC6BFC02}"/>
              </a:ext>
            </a:extLst>
          </p:cNvPr>
          <p:cNvSpPr/>
          <p:nvPr/>
        </p:nvSpPr>
        <p:spPr>
          <a:xfrm>
            <a:off x="12801600" y="7736440"/>
            <a:ext cx="1828800" cy="493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728442" y="311825"/>
            <a:ext cx="5815013"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Pseudocode and Visualisation: System Logic</a:t>
            </a:r>
            <a:endParaRPr lang="en-US" sz="2200" dirty="0"/>
          </a:p>
        </p:txBody>
      </p:sp>
      <p:sp>
        <p:nvSpPr>
          <p:cNvPr id="3" name="Text 1"/>
          <p:cNvSpPr/>
          <p:nvPr/>
        </p:nvSpPr>
        <p:spPr>
          <a:xfrm>
            <a:off x="3728442" y="949523"/>
            <a:ext cx="1506260" cy="177165"/>
          </a:xfrm>
          <a:prstGeom prst="rect">
            <a:avLst/>
          </a:prstGeom>
          <a:noFill/>
          <a:ln/>
        </p:spPr>
        <p:txBody>
          <a:bodyPr wrap="none" lIns="0" tIns="0" rIns="0" bIns="0" rtlCol="0" anchor="t"/>
          <a:lstStyle/>
          <a:p>
            <a:pPr marL="0" indent="0" algn="l">
              <a:lnSpc>
                <a:spcPts val="1350"/>
              </a:lnSpc>
              <a:buNone/>
            </a:pPr>
            <a:r>
              <a:rPr lang="en-US" sz="1100" dirty="0">
                <a:solidFill>
                  <a:srgbClr val="1B1B27"/>
                </a:solidFill>
                <a:latin typeface="Raleway" pitchFamily="34" charset="0"/>
                <a:ea typeface="Raleway" pitchFamily="34" charset="-122"/>
                <a:cs typeface="Raleway" pitchFamily="34" charset="-120"/>
              </a:rPr>
              <a:t>Pseudocode Overview:</a:t>
            </a:r>
            <a:endParaRPr lang="en-US" sz="1100" dirty="0"/>
          </a:p>
        </p:txBody>
      </p:sp>
      <p:sp>
        <p:nvSpPr>
          <p:cNvPr id="4" name="Shape 2"/>
          <p:cNvSpPr/>
          <p:nvPr/>
        </p:nvSpPr>
        <p:spPr>
          <a:xfrm>
            <a:off x="3728442" y="1254204"/>
            <a:ext cx="3448288" cy="6702266"/>
          </a:xfrm>
          <a:prstGeom prst="roundRect">
            <a:avLst>
              <a:gd name="adj" fmla="val 1381"/>
            </a:avLst>
          </a:prstGeom>
          <a:solidFill>
            <a:srgbClr val="F2F2F2"/>
          </a:solidFill>
          <a:ln/>
        </p:spPr>
        <p:txBody>
          <a:bodyPr/>
          <a:lstStyle/>
          <a:p>
            <a:endParaRPr lang="en-US"/>
          </a:p>
        </p:txBody>
      </p:sp>
      <p:sp>
        <p:nvSpPr>
          <p:cNvPr id="5" name="Shape 3"/>
          <p:cNvSpPr/>
          <p:nvPr/>
        </p:nvSpPr>
        <p:spPr>
          <a:xfrm>
            <a:off x="3722846" y="1254204"/>
            <a:ext cx="3459480" cy="6702266"/>
          </a:xfrm>
          <a:prstGeom prst="roundRect">
            <a:avLst>
              <a:gd name="adj" fmla="val 492"/>
            </a:avLst>
          </a:prstGeom>
          <a:solidFill>
            <a:srgbClr val="F2F2F2"/>
          </a:solidFill>
          <a:ln/>
        </p:spPr>
        <p:txBody>
          <a:bodyPr/>
          <a:lstStyle/>
          <a:p>
            <a:endParaRPr lang="en-US"/>
          </a:p>
        </p:txBody>
      </p:sp>
      <p:sp>
        <p:nvSpPr>
          <p:cNvPr id="6" name="Text 4"/>
          <p:cNvSpPr/>
          <p:nvPr/>
        </p:nvSpPr>
        <p:spPr>
          <a:xfrm>
            <a:off x="3836194" y="1339215"/>
            <a:ext cx="3232785" cy="6532245"/>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highlight>
                  <a:srgbClr val="F2F2F2"/>
                </a:highlight>
                <a:latin typeface="Consolas" pitchFamily="34" charset="0"/>
                <a:ea typeface="Consolas" pitchFamily="34" charset="-122"/>
                <a:cs typeface="Consolas" pitchFamily="34" charset="-120"/>
              </a:rPr>
              <a:t>IMPORT pandas, numpy, sklearn, re, math
READ 'amazon_co-e-commerce_sample.csv' INTO data_frame
DROP unnecessary columns
DISPLAY cleaned data
# Data Preprocessing
CREATE function clean_text(text)
APPLY clean_text to product details
EXTRACT and NORMALIZE ratings and prices
# Feature Extraction
CREATE function extract_relationships(data)
co_purchase_matrix = extract_relationships(data)
CREATE function compute_collaborative_similarity(matrix)
collab_similarity = compute_collaborative_similarity(...)
# Content Features
COMBINE product text features
TRANSFORM text to TF-IDF vectors
ENCODE categorical features
CREATE function compute_content_similarity(feature_vectors)
content_similarity = compute_content_similarity(...)
# Hybrid Model
CREATE hybrid similarity = α * collab_similarity + (1-α) * content_similarity
TRAIN and SAVE model
# Recommendation Function
DEFINE function get_recommendations(product_name, top_n)
  FIND product, get index
  EXTRACT similarity scores from hybrid matrix
  SORT and RETURN top_n products
</a:t>
            </a:r>
            <a:endParaRPr lang="en-US" sz="850" dirty="0"/>
          </a:p>
        </p:txBody>
      </p:sp>
      <p:sp>
        <p:nvSpPr>
          <p:cNvPr id="7" name="Text 5"/>
          <p:cNvSpPr/>
          <p:nvPr/>
        </p:nvSpPr>
        <p:spPr>
          <a:xfrm>
            <a:off x="7461052" y="949523"/>
            <a:ext cx="2432328" cy="177165"/>
          </a:xfrm>
          <a:prstGeom prst="rect">
            <a:avLst/>
          </a:prstGeom>
          <a:noFill/>
          <a:ln/>
        </p:spPr>
        <p:txBody>
          <a:bodyPr wrap="none" lIns="0" tIns="0" rIns="0" bIns="0" rtlCol="0" anchor="t"/>
          <a:lstStyle/>
          <a:p>
            <a:pPr marL="0" indent="0" algn="l">
              <a:lnSpc>
                <a:spcPts val="1350"/>
              </a:lnSpc>
              <a:buNone/>
            </a:pPr>
            <a:r>
              <a:rPr lang="en-US" sz="1100" dirty="0">
                <a:solidFill>
                  <a:srgbClr val="1B1B27"/>
                </a:solidFill>
                <a:latin typeface="Raleway" pitchFamily="34" charset="0"/>
                <a:ea typeface="Raleway" pitchFamily="34" charset="-122"/>
                <a:cs typeface="Raleway" pitchFamily="34" charset="-120"/>
              </a:rPr>
              <a:t>Flowchart &amp; State Transition Diagram:</a:t>
            </a:r>
            <a:endParaRPr lang="en-US" sz="1100" dirty="0"/>
          </a:p>
        </p:txBody>
      </p:sp>
      <p:sp>
        <p:nvSpPr>
          <p:cNvPr id="8" name="Text 6"/>
          <p:cNvSpPr/>
          <p:nvPr/>
        </p:nvSpPr>
        <p:spPr>
          <a:xfrm>
            <a:off x="7461052" y="1240036"/>
            <a:ext cx="3448288" cy="725805"/>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The flowchart illustrates the sequential steps from data loading and preprocessing through to the dual filtering engines and hybrid combination, culminating in recommended product display and user feedback collection for continuous improvement.</a:t>
            </a:r>
            <a:endParaRPr lang="en-US" sz="850" dirty="0"/>
          </a:p>
        </p:txBody>
      </p:sp>
      <p:pic>
        <p:nvPicPr>
          <p:cNvPr id="9" name="Image 0" descr="preencoded.png"/>
          <p:cNvPicPr>
            <a:picLocks noChangeAspect="1"/>
          </p:cNvPicPr>
          <p:nvPr/>
        </p:nvPicPr>
        <p:blipFill>
          <a:blip r:embed="rId3"/>
          <a:stretch>
            <a:fillRect/>
          </a:stretch>
        </p:blipFill>
        <p:spPr>
          <a:xfrm>
            <a:off x="8232696" y="2093357"/>
            <a:ext cx="1904881" cy="3895487"/>
          </a:xfrm>
          <a:prstGeom prst="rect">
            <a:avLst/>
          </a:prstGeom>
        </p:spPr>
      </p:pic>
      <p:sp>
        <p:nvSpPr>
          <p:cNvPr id="10" name="Text 7"/>
          <p:cNvSpPr/>
          <p:nvPr/>
        </p:nvSpPr>
        <p:spPr>
          <a:xfrm>
            <a:off x="7461052" y="6116360"/>
            <a:ext cx="3448288"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1" name="Text 8"/>
          <p:cNvSpPr/>
          <p:nvPr/>
        </p:nvSpPr>
        <p:spPr>
          <a:xfrm>
            <a:off x="11022356" y="1254921"/>
            <a:ext cx="3448288" cy="544354"/>
          </a:xfrm>
          <a:prstGeom prst="rect">
            <a:avLst/>
          </a:prstGeom>
          <a:noFill/>
          <a:ln/>
        </p:spPr>
        <p:txBody>
          <a:bodyPr wrap="square" lIns="0" tIns="0" rIns="0" bIns="0" rtlCol="0" anchor="t"/>
          <a:lstStyle/>
          <a:p>
            <a:pPr marL="0" indent="0" algn="l">
              <a:lnSpc>
                <a:spcPts val="1400"/>
              </a:lnSpc>
              <a:buNone/>
            </a:pPr>
            <a:r>
              <a:rPr lang="en-US" sz="850" dirty="0">
                <a:solidFill>
                  <a:srgbClr val="3C3939"/>
                </a:solidFill>
                <a:latin typeface="Roboto" pitchFamily="34" charset="0"/>
                <a:ea typeface="Roboto" pitchFamily="34" charset="-122"/>
                <a:cs typeface="Roboto" pitchFamily="34" charset="-120"/>
              </a:rPr>
              <a:t>The state transition diagram depicts the system's operational states, from initial idle to clean dataset, data processing, feature generation, recommender building, and product recommendation.</a:t>
            </a:r>
            <a:endParaRPr lang="en-US" sz="850" dirty="0"/>
          </a:p>
        </p:txBody>
      </p:sp>
      <p:pic>
        <p:nvPicPr>
          <p:cNvPr id="12" name="Image 1" descr="preencoded.png"/>
          <p:cNvPicPr>
            <a:picLocks noChangeAspect="1"/>
          </p:cNvPicPr>
          <p:nvPr/>
        </p:nvPicPr>
        <p:blipFill>
          <a:blip r:embed="rId4"/>
          <a:stretch>
            <a:fillRect/>
          </a:stretch>
        </p:blipFill>
        <p:spPr>
          <a:xfrm>
            <a:off x="11409782" y="2093357"/>
            <a:ext cx="2105620" cy="3895487"/>
          </a:xfrm>
          <a:prstGeom prst="rect">
            <a:avLst/>
          </a:prstGeom>
        </p:spPr>
      </p:pic>
      <p:sp>
        <p:nvSpPr>
          <p:cNvPr id="13" name="Text 9"/>
          <p:cNvSpPr/>
          <p:nvPr/>
        </p:nvSpPr>
        <p:spPr>
          <a:xfrm>
            <a:off x="7461052" y="11094720"/>
            <a:ext cx="3448288" cy="181451"/>
          </a:xfrm>
          <a:prstGeom prst="rect">
            <a:avLst/>
          </a:prstGeom>
          <a:noFill/>
          <a:ln/>
        </p:spPr>
        <p:txBody>
          <a:bodyPr wrap="none" lIns="0" tIns="0" rIns="0" bIns="0" rtlCol="0" anchor="t"/>
          <a:lstStyle/>
          <a:p>
            <a:pPr marL="0" indent="0" algn="l">
              <a:lnSpc>
                <a:spcPts val="1400"/>
              </a:lnSpc>
              <a:buNone/>
            </a:pPr>
            <a:endParaRPr lang="en-US" sz="850" dirty="0"/>
          </a:p>
        </p:txBody>
      </p:sp>
      <p:sp>
        <p:nvSpPr>
          <p:cNvPr id="14" name="Rectangle 13">
            <a:extLst>
              <a:ext uri="{FF2B5EF4-FFF2-40B4-BE49-F238E27FC236}">
                <a16:creationId xmlns:a16="http://schemas.microsoft.com/office/drawing/2014/main" id="{EDC3B090-AF4F-06DD-CC84-948CEA6D75E2}"/>
              </a:ext>
            </a:extLst>
          </p:cNvPr>
          <p:cNvSpPr/>
          <p:nvPr/>
        </p:nvSpPr>
        <p:spPr>
          <a:xfrm>
            <a:off x="12781052" y="7726166"/>
            <a:ext cx="1849348" cy="503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A18FE1F-4363-C71E-0707-B41D60DA8D67}"/>
              </a:ext>
            </a:extLst>
          </p:cNvPr>
          <p:cNvPicPr>
            <a:picLocks noChangeAspect="1"/>
          </p:cNvPicPr>
          <p:nvPr/>
        </p:nvPicPr>
        <p:blipFill>
          <a:blip r:embed="rId5"/>
          <a:stretch>
            <a:fillRect/>
          </a:stretch>
        </p:blipFill>
        <p:spPr>
          <a:xfrm>
            <a:off x="-5263" y="0"/>
            <a:ext cx="3459481" cy="82475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5640" y="1391483"/>
            <a:ext cx="7965519" cy="1052036"/>
          </a:xfrm>
          <a:prstGeom prst="rect">
            <a:avLst/>
          </a:prstGeom>
          <a:noFill/>
          <a:ln/>
        </p:spPr>
        <p:txBody>
          <a:bodyPr wrap="square" lIns="0" tIns="0" rIns="0" bIns="0" rtlCol="0" anchor="t"/>
          <a:lstStyle/>
          <a:p>
            <a:pPr marL="0" indent="0" algn="l">
              <a:lnSpc>
                <a:spcPts val="4100"/>
              </a:lnSpc>
              <a:buNone/>
            </a:pPr>
            <a:r>
              <a:rPr lang="en-US" sz="3300" dirty="0">
                <a:solidFill>
                  <a:srgbClr val="1B1B27"/>
                </a:solidFill>
                <a:latin typeface="Raleway" pitchFamily="34" charset="0"/>
                <a:ea typeface="Raleway" pitchFamily="34" charset="-122"/>
                <a:cs typeface="Raleway" pitchFamily="34" charset="-120"/>
              </a:rPr>
              <a:t>Conclusion: Solving Real-World Problems and Future Work</a:t>
            </a:r>
            <a:endParaRPr lang="en-US" sz="3300" dirty="0"/>
          </a:p>
        </p:txBody>
      </p:sp>
      <p:sp>
        <p:nvSpPr>
          <p:cNvPr id="4" name="Shape 1"/>
          <p:cNvSpPr/>
          <p:nvPr/>
        </p:nvSpPr>
        <p:spPr>
          <a:xfrm>
            <a:off x="6075640" y="2696051"/>
            <a:ext cx="3898583" cy="2331958"/>
          </a:xfrm>
          <a:prstGeom prst="roundRect">
            <a:avLst>
              <a:gd name="adj" fmla="val 3032"/>
            </a:avLst>
          </a:prstGeom>
          <a:solidFill>
            <a:srgbClr val="E1E1EA"/>
          </a:solidFill>
          <a:ln w="7620">
            <a:solidFill>
              <a:srgbClr val="C7C7D0"/>
            </a:solidFill>
            <a:prstDash val="solid"/>
          </a:ln>
        </p:spPr>
        <p:txBody>
          <a:bodyPr/>
          <a:lstStyle/>
          <a:p>
            <a:endParaRPr lang="en-US"/>
          </a:p>
        </p:txBody>
      </p:sp>
      <p:sp>
        <p:nvSpPr>
          <p:cNvPr id="5" name="Text 2"/>
          <p:cNvSpPr/>
          <p:nvPr/>
        </p:nvSpPr>
        <p:spPr>
          <a:xfrm>
            <a:off x="6251615" y="2872026"/>
            <a:ext cx="2173486" cy="263128"/>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Analysis of Work Done</a:t>
            </a:r>
            <a:endParaRPr lang="en-US" sz="1650" dirty="0"/>
          </a:p>
        </p:txBody>
      </p:sp>
      <p:sp>
        <p:nvSpPr>
          <p:cNvPr id="6" name="Text 3"/>
          <p:cNvSpPr/>
          <p:nvPr/>
        </p:nvSpPr>
        <p:spPr>
          <a:xfrm>
            <a:off x="6251615" y="3236119"/>
            <a:ext cx="3546634" cy="1615916"/>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Comprehensive research, from journal reviews to existing e-commerce platform analysis, informed the design. The proposed solution's algorithms were clearly articulated, supported by pseudocode and diagrammatic representations.</a:t>
            </a:r>
            <a:endParaRPr lang="en-US" sz="1300" dirty="0"/>
          </a:p>
        </p:txBody>
      </p:sp>
      <p:sp>
        <p:nvSpPr>
          <p:cNvPr id="7" name="Shape 4"/>
          <p:cNvSpPr/>
          <p:nvPr/>
        </p:nvSpPr>
        <p:spPr>
          <a:xfrm>
            <a:off x="10142577" y="2696051"/>
            <a:ext cx="3898583" cy="2331958"/>
          </a:xfrm>
          <a:prstGeom prst="roundRect">
            <a:avLst>
              <a:gd name="adj" fmla="val 3032"/>
            </a:avLst>
          </a:prstGeom>
          <a:solidFill>
            <a:srgbClr val="E1E1EA"/>
          </a:solidFill>
          <a:ln w="7620">
            <a:solidFill>
              <a:srgbClr val="C7C7D0"/>
            </a:solidFill>
            <a:prstDash val="solid"/>
          </a:ln>
        </p:spPr>
        <p:txBody>
          <a:bodyPr/>
          <a:lstStyle/>
          <a:p>
            <a:endParaRPr lang="en-US"/>
          </a:p>
        </p:txBody>
      </p:sp>
      <p:sp>
        <p:nvSpPr>
          <p:cNvPr id="8" name="Text 5"/>
          <p:cNvSpPr/>
          <p:nvPr/>
        </p:nvSpPr>
        <p:spPr>
          <a:xfrm>
            <a:off x="10318552" y="2872026"/>
            <a:ext cx="3235523" cy="263128"/>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Addressing Real-World Problems</a:t>
            </a:r>
            <a:endParaRPr lang="en-US" sz="1650" dirty="0"/>
          </a:p>
        </p:txBody>
      </p:sp>
      <p:sp>
        <p:nvSpPr>
          <p:cNvPr id="9" name="Text 6"/>
          <p:cNvSpPr/>
          <p:nvPr/>
        </p:nvSpPr>
        <p:spPr>
          <a:xfrm>
            <a:off x="10318552" y="3236119"/>
            <a:ext cx="3546634" cy="1615916"/>
          </a:xfrm>
          <a:prstGeom prst="rect">
            <a:avLst/>
          </a:prstGeom>
          <a:noFill/>
          <a:ln/>
        </p:spPr>
        <p:txBody>
          <a:bodyPr wrap="square" lIns="0" tIns="0" rIns="0" bIns="0" rtlCol="0" anchor="t"/>
          <a:lstStyle/>
          <a:p>
            <a:pPr marL="0" indent="0" algn="l">
              <a:lnSpc>
                <a:spcPts val="2100"/>
              </a:lnSpc>
              <a:buNone/>
            </a:pPr>
            <a:r>
              <a:rPr lang="en-US" sz="1300" dirty="0">
                <a:solidFill>
                  <a:srgbClr val="3C3939"/>
                </a:solidFill>
                <a:latin typeface="Roboto" pitchFamily="34" charset="0"/>
                <a:ea typeface="Roboto" pitchFamily="34" charset="-122"/>
                <a:cs typeface="Roboto" pitchFamily="34" charset="-120"/>
              </a:rPr>
              <a:t>Our system combats information overload by providing personalised product recommendations, directly enhancing user experience and boosting business conversion rates, much like successful implementations by Amazon.</a:t>
            </a:r>
            <a:endParaRPr lang="en-US" sz="1300" dirty="0"/>
          </a:p>
        </p:txBody>
      </p:sp>
      <p:sp>
        <p:nvSpPr>
          <p:cNvPr id="10" name="Shape 7"/>
          <p:cNvSpPr/>
          <p:nvPr/>
        </p:nvSpPr>
        <p:spPr>
          <a:xfrm>
            <a:off x="6075640" y="5196364"/>
            <a:ext cx="7965519" cy="1641634"/>
          </a:xfrm>
          <a:prstGeom prst="roundRect">
            <a:avLst>
              <a:gd name="adj" fmla="val 4308"/>
            </a:avLst>
          </a:prstGeom>
          <a:solidFill>
            <a:srgbClr val="E1E1EA"/>
          </a:solidFill>
          <a:ln w="7620">
            <a:solidFill>
              <a:srgbClr val="C7C7D0"/>
            </a:solidFill>
            <a:prstDash val="solid"/>
          </a:ln>
        </p:spPr>
        <p:txBody>
          <a:bodyPr/>
          <a:lstStyle/>
          <a:p>
            <a:endParaRPr lang="en-US"/>
          </a:p>
        </p:txBody>
      </p:sp>
      <p:sp>
        <p:nvSpPr>
          <p:cNvPr id="11" name="Text 8"/>
          <p:cNvSpPr/>
          <p:nvPr/>
        </p:nvSpPr>
        <p:spPr>
          <a:xfrm>
            <a:off x="6251615" y="5372338"/>
            <a:ext cx="2143244" cy="263128"/>
          </a:xfrm>
          <a:prstGeom prst="rect">
            <a:avLst/>
          </a:prstGeom>
          <a:noFill/>
          <a:ln/>
        </p:spPr>
        <p:txBody>
          <a:bodyPr wrap="none" lIns="0" tIns="0" rIns="0" bIns="0" rtlCol="0" anchor="t"/>
          <a:lstStyle/>
          <a:p>
            <a:pPr marL="0" indent="0" algn="l">
              <a:lnSpc>
                <a:spcPts val="2050"/>
              </a:lnSpc>
              <a:buNone/>
            </a:pPr>
            <a:r>
              <a:rPr lang="en-US" sz="1650" dirty="0">
                <a:solidFill>
                  <a:srgbClr val="3C3939"/>
                </a:solidFill>
                <a:latin typeface="Raleway" pitchFamily="34" charset="0"/>
                <a:ea typeface="Raleway" pitchFamily="34" charset="-122"/>
                <a:cs typeface="Raleway" pitchFamily="34" charset="-120"/>
              </a:rPr>
              <a:t>Future Enhancements</a:t>
            </a:r>
            <a:endParaRPr lang="en-US" sz="1650" dirty="0"/>
          </a:p>
        </p:txBody>
      </p:sp>
      <p:sp>
        <p:nvSpPr>
          <p:cNvPr id="12" name="Text 9"/>
          <p:cNvSpPr/>
          <p:nvPr/>
        </p:nvSpPr>
        <p:spPr>
          <a:xfrm>
            <a:off x="6251615" y="5736431"/>
            <a:ext cx="7613571"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Exploring advanced ML/DL techniques (matrix factorisation, neural CF).</a:t>
            </a:r>
            <a:endParaRPr lang="en-US" sz="1300" dirty="0"/>
          </a:p>
        </p:txBody>
      </p:sp>
      <p:sp>
        <p:nvSpPr>
          <p:cNvPr id="13" name="Text 10"/>
          <p:cNvSpPr/>
          <p:nvPr/>
        </p:nvSpPr>
        <p:spPr>
          <a:xfrm>
            <a:off x="6251615" y="6064568"/>
            <a:ext cx="7613571"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Developing interactive user interfaces with real-time feedback and explainable recommendations.</a:t>
            </a:r>
            <a:endParaRPr lang="en-US" sz="1300" dirty="0"/>
          </a:p>
        </p:txBody>
      </p:sp>
      <p:sp>
        <p:nvSpPr>
          <p:cNvPr id="14" name="Text 11"/>
          <p:cNvSpPr/>
          <p:nvPr/>
        </p:nvSpPr>
        <p:spPr>
          <a:xfrm>
            <a:off x="6251615" y="6392704"/>
            <a:ext cx="7613571" cy="269319"/>
          </a:xfrm>
          <a:prstGeom prst="rect">
            <a:avLst/>
          </a:prstGeom>
          <a:noFill/>
          <a:ln/>
        </p:spPr>
        <p:txBody>
          <a:bodyPr wrap="none" lIns="0" tIns="0" rIns="0" bIns="0" rtlCol="0" anchor="t"/>
          <a:lstStyle/>
          <a:p>
            <a:pPr marL="342900" indent="-342900" algn="l">
              <a:lnSpc>
                <a:spcPts val="2100"/>
              </a:lnSpc>
              <a:buSzPct val="100000"/>
              <a:buChar char="•"/>
            </a:pPr>
            <a:r>
              <a:rPr lang="en-US" sz="1300" dirty="0">
                <a:solidFill>
                  <a:srgbClr val="3C3939"/>
                </a:solidFill>
                <a:latin typeface="Roboto" pitchFamily="34" charset="0"/>
                <a:ea typeface="Roboto" pitchFamily="34" charset="-122"/>
                <a:cs typeface="Roboto" pitchFamily="34" charset="-120"/>
              </a:rPr>
              <a:t>Ensuring data privacy, security, and ethical AI use.</a:t>
            </a:r>
            <a:endParaRPr lang="en-US" sz="1300" dirty="0"/>
          </a:p>
        </p:txBody>
      </p:sp>
      <p:sp>
        <p:nvSpPr>
          <p:cNvPr id="15" name="Rectangle 14">
            <a:extLst>
              <a:ext uri="{FF2B5EF4-FFF2-40B4-BE49-F238E27FC236}">
                <a16:creationId xmlns:a16="http://schemas.microsoft.com/office/drawing/2014/main" id="{31D9E767-3970-487B-3EF2-525711F14009}"/>
              </a:ext>
            </a:extLst>
          </p:cNvPr>
          <p:cNvSpPr/>
          <p:nvPr/>
        </p:nvSpPr>
        <p:spPr>
          <a:xfrm>
            <a:off x="12822148" y="7726166"/>
            <a:ext cx="1808252" cy="5034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1293</Words>
  <Application>Microsoft Office PowerPoint</Application>
  <PresentationFormat>Custom</PresentationFormat>
  <Paragraphs>93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Roboto</vt:lpstr>
      <vt:lpstr>Consolas</vt:lpstr>
      <vt:lpstr>Arial</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MSI</dc:creator>
  <cp:lastModifiedBy>Prakrish Agrahari</cp:lastModifiedBy>
  <cp:revision>4</cp:revision>
  <dcterms:created xsi:type="dcterms:W3CDTF">2026-01-21T06:30:44Z</dcterms:created>
  <dcterms:modified xsi:type="dcterms:W3CDTF">2026-01-21T06:46:19Z</dcterms:modified>
</cp:coreProperties>
</file>